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74" r:id="rId3"/>
    <p:sldId id="275" r:id="rId4"/>
    <p:sldId id="276" r:id="rId5"/>
    <p:sldId id="277" r:id="rId6"/>
    <p:sldId id="279" r:id="rId7"/>
    <p:sldId id="280" r:id="rId8"/>
    <p:sldId id="281" r:id="rId9"/>
    <p:sldId id="282" r:id="rId10"/>
    <p:sldId id="278" r:id="rId11"/>
    <p:sldId id="26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76BB0-46C3-4606-9970-746E128EEDCE}" type="datetimeFigureOut">
              <a:rPr lang="sr-Latn-RS" smtClean="0"/>
              <a:t>14.3.2021.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1632F-A5C4-49D0-867D-654C76C9B2C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1230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EA2B-B4FD-4263-982D-FA2DE0425CB8}" type="datetime1">
              <a:rPr lang="fr-FR" smtClean="0"/>
              <a:t>14/03/2021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7979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72BBB-1505-4CA4-BFFC-2BF5CC6D6674}" type="datetime1">
              <a:rPr lang="fr-FR" smtClean="0"/>
              <a:t>14/03/2021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8093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6"/>
            <a:ext cx="7734300" cy="5811839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E441-25B5-4E28-B6B6-B293FA9BC188}" type="datetime1">
              <a:rPr lang="fr-FR" smtClean="0"/>
              <a:t>14/03/2021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5335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5F70CCE-B93D-42F5-B73A-120B86172951}" type="datetime1">
              <a:rPr lang="fr-FR" smtClean="0"/>
              <a:t>14/03/2021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8EA0C36-C006-4CBC-B597-6865BF78C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2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859F9B88-265A-4DC6-A73F-16F277F98128}" type="datetime1">
              <a:rPr lang="fr-FR" smtClean="0"/>
              <a:t>14/03/2021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0C36-C006-4CBC-B597-6865BF78C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4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C2F4D750-4438-4CFA-A121-67B35A3DBAC0}" type="datetime1">
              <a:rPr lang="fr-FR" smtClean="0"/>
              <a:t>14/03/2021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E8EA0C36-C006-4CBC-B597-6865BF78C9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9698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8D6D6645-A640-43A3-BC1C-6E75840ECBFE}" type="datetime1">
              <a:rPr lang="fr-FR" smtClean="0"/>
              <a:t>14/03/2021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E8EA0C36-C006-4CBC-B597-6865BF78C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6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A3A6F096-3DA2-4D10-8663-A5C9E4E06869}" type="datetime1">
              <a:rPr lang="fr-FR" smtClean="0"/>
              <a:t>14/03/2021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E8EA0C36-C006-4CBC-B597-6865BF78C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9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94E6-5424-45B5-9BEA-AF130837FE43}" type="datetime1">
              <a:rPr lang="fr-FR" smtClean="0"/>
              <a:t>14/03/2021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0C36-C006-4CBC-B597-6865BF78C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3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03974042-8ED7-4D3A-BCEF-FB1E5CA35B42}" type="datetime1">
              <a:rPr lang="fr-FR" smtClean="0"/>
              <a:t>14/03/2021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E8EA0C36-C006-4CBC-B597-6865BF78C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2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35549BC2-66E9-45DC-9296-BCD09D73115A}" type="datetime1">
              <a:rPr lang="fr-FR" smtClean="0"/>
              <a:t>14/03/2021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E8EA0C36-C006-4CBC-B597-6865BF78C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84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DE35-8821-4A0C-9D37-024DC13F7398}" type="datetime1">
              <a:rPr lang="fr-FR" smtClean="0"/>
              <a:t>14/03/2021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0839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14B86DC0-17B7-4D60-974B-69D5938AFD8D}" type="datetime1">
              <a:rPr lang="fr-FR" smtClean="0"/>
              <a:t>14/03/2021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E8EA0C36-C006-4CBC-B597-6865BF78C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18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9F61-E52B-4D9E-AF5A-F3A5ED2AECD4}" type="datetime1">
              <a:rPr lang="fr-FR" smtClean="0"/>
              <a:t>14/03/2021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0C36-C006-4CBC-B597-6865BF78C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5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F7BF-5A27-464A-8AF0-D6FAA0235C75}" type="datetime1">
              <a:rPr lang="fr-FR" smtClean="0"/>
              <a:t>14/03/2021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0C36-C006-4CBC-B597-6865BF78C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4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E420-9C00-4959-8A23-85E6466C85B8}" type="datetime1">
              <a:rPr lang="fr-FR" smtClean="0"/>
              <a:t>14/03/2021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4288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40F0-8918-4461-B834-48EBD624247D}" type="datetime1">
              <a:rPr lang="fr-FR" smtClean="0"/>
              <a:t>14/03/2021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3593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3E54-2163-4F34-8A93-062716CDFC72}" type="datetime1">
              <a:rPr lang="fr-FR" smtClean="0"/>
              <a:t>14/03/2021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908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0BED-1A96-4AEC-A763-D96377FA7582}" type="datetime1">
              <a:rPr lang="fr-FR" smtClean="0"/>
              <a:t>14/03/2021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0955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D228D-12C6-4F89-9498-0EAEA8013F36}" type="datetime1">
              <a:rPr lang="fr-FR" smtClean="0"/>
              <a:t>14/03/2021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5006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1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8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EA03-7145-41B5-88C6-23FFDD0B55F4}" type="datetime1">
              <a:rPr lang="fr-FR" smtClean="0"/>
              <a:t>14/03/2021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8298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8" indent="0">
              <a:buNone/>
              <a:defRPr sz="1351"/>
            </a:lvl3pPr>
            <a:lvl4pPr marL="771506" indent="0">
              <a:buNone/>
              <a:defRPr sz="1125"/>
            </a:lvl4pPr>
            <a:lvl5pPr marL="1028674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8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ED784-96D1-496E-8520-43C2989AA7AA}" type="datetime1">
              <a:rPr lang="fr-FR" smtClean="0"/>
              <a:t>14/03/2021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8652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F1427-A948-43B0-9E02-48B9C3A4DFDE}" type="datetime1">
              <a:rPr lang="fr-FR" smtClean="0"/>
              <a:t>14/03/2021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2500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hf sldNum="0" hdr="0"/>
  <p:txStyles>
    <p:titleStyle>
      <a:lvl1pPr algn="l" defTabSz="514338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8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2923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7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E1D445E-7442-44C8-980C-074A60EB80D1}" type="datetime1">
              <a:rPr lang="fr-FR" smtClean="0"/>
              <a:t>14/03/2021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8EA0C36-C006-4CBC-B597-6865BF78C9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61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hf sldNum="0" hdr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6528710" y="4235225"/>
            <a:ext cx="299629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8">
              <a:defRPr/>
            </a:pPr>
            <a:r>
              <a:rPr lang="en-US" sz="3375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IV </a:t>
            </a:r>
            <a:r>
              <a:rPr lang="sr-Cyrl-RS" sz="3375" dirty="0">
                <a:solidFill>
                  <a:srgbClr val="002060"/>
                </a:solidFill>
                <a:latin typeface="Calibri" panose="020F0502020204030204"/>
                <a:cs typeface="Arial" panose="020B0604020202020204" pitchFamily="34" charset="0"/>
              </a:rPr>
              <a:t> РАЗРЕД</a:t>
            </a:r>
            <a:endParaRPr lang="sr-Latn-RS" sz="3375" dirty="0">
              <a:solidFill>
                <a:srgbClr val="00206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34" y="1929007"/>
            <a:ext cx="5118269" cy="166587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44" y="1650668"/>
            <a:ext cx="1579433" cy="1944216"/>
          </a:xfrm>
          <a:prstGeom prst="rect">
            <a:avLst/>
          </a:prstGeom>
        </p:spPr>
      </p:pic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A900B624-7F30-4958-BF60-B72A2A1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E7904F24-E688-4D1B-ADA7-CB2C23F5B9B8}" type="datetime1">
              <a:rPr lang="fr-F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14/03/2021</a:t>
            </a:fld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BAE32C7-A589-4C76-9E08-1DC80532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ДУПАЛО МИРЈАНА ОШ" КРАЉ ПЕТАР II КАРАЂОРЂЕВИЋ"</a:t>
            </a:r>
            <a:endParaRPr lang="sr-Latn-RS">
              <a:solidFill>
                <a:prstClr val="black">
                  <a:tint val="75000"/>
                </a:prst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BF5C1D6-4DDF-462A-8C7D-AA295CD2F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43" y="5207333"/>
            <a:ext cx="2628900" cy="978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57ACE"/>
            </a:gs>
            <a:gs pos="4000">
              <a:srgbClr val="E0A3D3"/>
            </a:gs>
            <a:gs pos="100000">
              <a:schemeClr val="tx1">
                <a:lumMod val="85000"/>
              </a:schemeClr>
            </a:gs>
            <a:gs pos="0">
              <a:srgbClr val="E66DCC"/>
            </a:gs>
            <a:gs pos="100000">
              <a:schemeClr val="bg2">
                <a:shade val="92000"/>
                <a:satMod val="230000"/>
              </a:schemeClr>
            </a:gs>
            <a:gs pos="100000">
              <a:schemeClr val="tx1">
                <a:lumMod val="6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>
            <a:hlinkClick r:id="rId2" action="ppaction://hlinksldjump"/>
          </p:cNvPr>
          <p:cNvSpPr/>
          <p:nvPr/>
        </p:nvSpPr>
        <p:spPr>
          <a:xfrm>
            <a:off x="1954913" y="15504"/>
            <a:ext cx="8282173" cy="685050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b="1" u="sng" dirty="0">
              <a:solidFill>
                <a:prstClr val="white"/>
              </a:solidFill>
              <a:latin typeface="Century Gothic"/>
            </a:endParaRPr>
          </a:p>
          <a:p>
            <a:pPr algn="ctr"/>
            <a:r>
              <a:rPr lang="sr-Cyrl-CS" b="1" u="sng" dirty="0">
                <a:solidFill>
                  <a:prstClr val="white"/>
                </a:solidFill>
                <a:latin typeface="Century Gothic"/>
              </a:rPr>
              <a:t>ПЛАН ПИСАЊА САСТАВА</a:t>
            </a:r>
          </a:p>
          <a:p>
            <a:pPr algn="ctr"/>
            <a:r>
              <a:rPr lang="sr-Cyrl-CS" b="1" u="sng" dirty="0">
                <a:solidFill>
                  <a:prstClr val="white"/>
                </a:solidFill>
                <a:latin typeface="Century Gothic"/>
              </a:rPr>
              <a:t>-Опис лика-</a:t>
            </a:r>
            <a:endParaRPr lang="sr-Cyrl-CS" dirty="0">
              <a:solidFill>
                <a:prstClr val="white"/>
              </a:solidFill>
              <a:latin typeface="Century Gothic"/>
            </a:endParaRPr>
          </a:p>
          <a:p>
            <a:pPr algn="just"/>
            <a:r>
              <a:rPr lang="sr-Cyrl-CS" b="1" dirty="0">
                <a:solidFill>
                  <a:prstClr val="white"/>
                </a:solidFill>
                <a:latin typeface="Century Gothic"/>
              </a:rPr>
              <a:t>УВОД</a:t>
            </a:r>
            <a:r>
              <a:rPr lang="sr-Cyrl-CS" dirty="0">
                <a:solidFill>
                  <a:prstClr val="white"/>
                </a:solidFill>
                <a:latin typeface="Century Gothic"/>
              </a:rPr>
              <a:t> – увод у тему и најава лика. На занимљив начин кажеш о коме је реч.</a:t>
            </a:r>
          </a:p>
          <a:p>
            <a:pPr algn="just"/>
            <a:r>
              <a:rPr lang="sr-Cyrl-CS" b="1" dirty="0">
                <a:solidFill>
                  <a:prstClr val="white"/>
                </a:solidFill>
                <a:latin typeface="Century Gothic"/>
              </a:rPr>
              <a:t>РАЗРАДА</a:t>
            </a:r>
            <a:r>
              <a:rPr lang="sr-Cyrl-CS" dirty="0">
                <a:solidFill>
                  <a:prstClr val="white"/>
                </a:solidFill>
                <a:latin typeface="Century Gothic"/>
              </a:rPr>
              <a:t> – главни, најдужи део састава</a:t>
            </a:r>
          </a:p>
          <a:p>
            <a:pPr algn="just"/>
            <a:r>
              <a:rPr lang="sr-Cyrl-CS" dirty="0">
                <a:solidFill>
                  <a:prstClr val="white"/>
                </a:solidFill>
                <a:latin typeface="Century Gothic"/>
              </a:rPr>
              <a:t>*спољашњи изглед (висина, стас, коса, очи,...)</a:t>
            </a:r>
          </a:p>
          <a:p>
            <a:pPr algn="just"/>
            <a:r>
              <a:rPr lang="sr-Cyrl-CS" dirty="0">
                <a:solidFill>
                  <a:prstClr val="white"/>
                </a:solidFill>
                <a:latin typeface="Century Gothic"/>
              </a:rPr>
              <a:t>*користити придеве</a:t>
            </a:r>
          </a:p>
          <a:p>
            <a:pPr algn="just"/>
            <a:r>
              <a:rPr lang="sr-Cyrl-CS" dirty="0">
                <a:solidFill>
                  <a:prstClr val="white"/>
                </a:solidFill>
                <a:latin typeface="Century Gothic"/>
              </a:rPr>
              <a:t>*изразити лична осећања:поглед, нежност, подршка.</a:t>
            </a:r>
          </a:p>
          <a:p>
            <a:pPr algn="just"/>
            <a:r>
              <a:rPr lang="sr-Cyrl-CS" dirty="0">
                <a:solidFill>
                  <a:prstClr val="white"/>
                </a:solidFill>
                <a:latin typeface="Century Gothic"/>
              </a:rPr>
              <a:t>*духовне (унутрашње особине)</a:t>
            </a:r>
          </a:p>
          <a:p>
            <a:pPr algn="just"/>
            <a:r>
              <a:rPr lang="sr-Cyrl-CS" dirty="0">
                <a:solidFill>
                  <a:prstClr val="white"/>
                </a:solidFill>
                <a:latin typeface="Century Gothic"/>
              </a:rPr>
              <a:t>*особине личности</a:t>
            </a:r>
          </a:p>
          <a:p>
            <a:pPr algn="just"/>
            <a:r>
              <a:rPr lang="sr-Cyrl-CS" dirty="0">
                <a:solidFill>
                  <a:prstClr val="white"/>
                </a:solidFill>
                <a:latin typeface="Century Gothic"/>
              </a:rPr>
              <a:t>*поступци у разним ситуацијама</a:t>
            </a:r>
          </a:p>
          <a:p>
            <a:pPr algn="just"/>
            <a:r>
              <a:rPr lang="sr-Cyrl-CS" dirty="0">
                <a:solidFill>
                  <a:prstClr val="white"/>
                </a:solidFill>
                <a:latin typeface="Century Gothic"/>
              </a:rPr>
              <a:t>*реченице треба да су повезане смислом, са пуно описа. </a:t>
            </a:r>
            <a:r>
              <a:rPr lang="ru-RU" u="sng" dirty="0">
                <a:solidFill>
                  <a:prstClr val="white"/>
                </a:solidFill>
              </a:rPr>
              <a:t>Никако НЕ НАБРАЈАТИ особине </a:t>
            </a:r>
            <a:r>
              <a:rPr lang="ru-RU" dirty="0">
                <a:solidFill>
                  <a:prstClr val="white"/>
                </a:solidFill>
              </a:rPr>
              <a:t>у једној реченици. Једна особина једна реченица!</a:t>
            </a:r>
            <a:endParaRPr lang="sr-Cyrl-CS" dirty="0">
              <a:solidFill>
                <a:prstClr val="white"/>
              </a:solidFill>
              <a:latin typeface="Century Gothic"/>
            </a:endParaRPr>
          </a:p>
          <a:p>
            <a:pPr algn="just"/>
            <a:r>
              <a:rPr lang="sr-Cyrl-CS" dirty="0">
                <a:solidFill>
                  <a:prstClr val="white"/>
                </a:solidFill>
                <a:latin typeface="Century Gothic"/>
              </a:rPr>
              <a:t>*не почињи сваку реченицу на исти начин</a:t>
            </a:r>
          </a:p>
          <a:p>
            <a:pPr algn="just"/>
            <a:r>
              <a:rPr lang="sr-Cyrl-CS" b="1" dirty="0">
                <a:solidFill>
                  <a:prstClr val="white"/>
                </a:solidFill>
                <a:latin typeface="Century Gothic"/>
              </a:rPr>
              <a:t>ЗАКЉУЧАК</a:t>
            </a:r>
            <a:r>
              <a:rPr lang="sr-Cyrl-CS" dirty="0">
                <a:solidFill>
                  <a:prstClr val="white"/>
                </a:solidFill>
                <a:latin typeface="Century Gothic"/>
              </a:rPr>
              <a:t> – завршни део састава. Изнеси свој став према тој особи, своја осећања и образложи зашто си баш њу описао.</a:t>
            </a:r>
          </a:p>
          <a:p>
            <a:pPr algn="just"/>
            <a:r>
              <a:rPr lang="sr-Cyrl-CS" dirty="0">
                <a:solidFill>
                  <a:prstClr val="white"/>
                </a:solidFill>
                <a:latin typeface="Century Gothic"/>
              </a:rPr>
              <a:t>Увод, разрада и закључак (увучено и у нови ред)</a:t>
            </a:r>
          </a:p>
          <a:p>
            <a:pPr algn="just"/>
            <a:r>
              <a:rPr lang="sr-Cyrl-CS" u="sng" dirty="0">
                <a:solidFill>
                  <a:prstClr val="white"/>
                </a:solidFill>
                <a:latin typeface="Century Gothic"/>
              </a:rPr>
              <a:t>Правописна правила:</a:t>
            </a:r>
          </a:p>
          <a:p>
            <a:pPr algn="just"/>
            <a:r>
              <a:rPr lang="sr-Cyrl-CS" dirty="0">
                <a:solidFill>
                  <a:prstClr val="white"/>
                </a:solidFill>
                <a:latin typeface="Century Gothic"/>
              </a:rPr>
              <a:t>-писање великог слова</a:t>
            </a:r>
          </a:p>
          <a:p>
            <a:pPr algn="just"/>
            <a:r>
              <a:rPr lang="sr-Cyrl-CS" dirty="0">
                <a:solidFill>
                  <a:prstClr val="white"/>
                </a:solidFill>
                <a:latin typeface="Century Gothic"/>
              </a:rPr>
              <a:t>-писање </a:t>
            </a:r>
            <a:r>
              <a:rPr lang="sr-Cyrl-CS" b="1" dirty="0">
                <a:solidFill>
                  <a:prstClr val="white"/>
                </a:solidFill>
                <a:latin typeface="Century Gothic"/>
              </a:rPr>
              <a:t>НЕ</a:t>
            </a:r>
            <a:r>
              <a:rPr lang="sr-Cyrl-CS" dirty="0">
                <a:solidFill>
                  <a:prstClr val="white"/>
                </a:solidFill>
                <a:latin typeface="Century Gothic"/>
              </a:rPr>
              <a:t> уз глагол – одвојено (изузеци: неће, немам, нисам)</a:t>
            </a:r>
          </a:p>
          <a:p>
            <a:pPr algn="just"/>
            <a:r>
              <a:rPr lang="sr-Cyrl-CS" dirty="0">
                <a:solidFill>
                  <a:schemeClr val="tx1"/>
                </a:solidFill>
                <a:latin typeface="Century Gothic"/>
              </a:rPr>
              <a:t>-речца </a:t>
            </a:r>
            <a:r>
              <a:rPr lang="sr-Cyrl-CS" b="1" dirty="0">
                <a:solidFill>
                  <a:schemeClr val="tx1"/>
                </a:solidFill>
                <a:latin typeface="Century Gothic"/>
              </a:rPr>
              <a:t>ЛИ</a:t>
            </a:r>
            <a:r>
              <a:rPr lang="sr-Cyrl-CS" dirty="0">
                <a:solidFill>
                  <a:schemeClr val="tx1"/>
                </a:solidFill>
                <a:latin typeface="Century Gothic"/>
              </a:rPr>
              <a:t> у упитним реченицама одвојено</a:t>
            </a:r>
          </a:p>
          <a:p>
            <a:pPr algn="just"/>
            <a:endParaRPr lang="sr-Cyrl-CS" dirty="0">
              <a:solidFill>
                <a:prstClr val="white"/>
              </a:solidFill>
              <a:latin typeface="Century Gothic"/>
            </a:endParaRPr>
          </a:p>
          <a:p>
            <a:pPr algn="just"/>
            <a:endParaRPr lang="en-US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7E4B11BC-D701-474F-9054-26C1AECB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48786" y="0"/>
            <a:ext cx="5680075" cy="300831"/>
          </a:xfrm>
        </p:spPr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659054C-AF76-4EED-930A-6B1ECCB21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5" y="2673421"/>
            <a:ext cx="2246779" cy="269305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AD41902-FB40-4DF3-9DA4-6DADD1B29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" y="2673420"/>
            <a:ext cx="2246779" cy="2693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1E75380B-63F6-4E80-851B-7875D28F7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B0C7-D2CB-4FAA-AE0C-8F29C1A5405B}" type="datetime1">
              <a:rPr lang="fr-FR" smtClean="0"/>
              <a:t>14/03/2021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9EAB7E5B-EA78-4A88-B787-6C2E0B611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2D3FE30C-7D97-4A91-8207-C5E61F8F417B}"/>
              </a:ext>
            </a:extLst>
          </p:cNvPr>
          <p:cNvSpPr/>
          <p:nvPr/>
        </p:nvSpPr>
        <p:spPr>
          <a:xfrm>
            <a:off x="1637856" y="493958"/>
            <a:ext cx="8916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Припрем</a:t>
            </a:r>
            <a:r>
              <a:rPr lang="sr-Cyrl-R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 за трећи школски </a:t>
            </a:r>
          </a:p>
          <a:p>
            <a:pPr algn="ctr"/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писмени задатак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A176A0A5-49ED-4402-A43E-DAE295D86734}"/>
              </a:ext>
            </a:extLst>
          </p:cNvPr>
          <p:cNvSpPr/>
          <p:nvPr/>
        </p:nvSpPr>
        <p:spPr>
          <a:xfrm>
            <a:off x="2820295" y="4013809"/>
            <a:ext cx="6169521" cy="11918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sr-Cyrl-R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Опис личности</a:t>
            </a:r>
            <a:endParaRPr lang="sr-Latn-R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1531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9537DC22-900E-4335-924A-EA6E709C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FA90-2182-4671-A093-0F5262CEAF66}" type="datetime1">
              <a:rPr lang="fr-FR" smtClean="0"/>
              <a:t>14/03/2021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7EE4E12E-B435-4231-9D4E-C21E3638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8326E003-DA76-4800-BBA0-92A69B4FEBC0}"/>
              </a:ext>
            </a:extLst>
          </p:cNvPr>
          <p:cNvSpPr txBox="1"/>
          <p:nvPr/>
        </p:nvSpPr>
        <p:spPr>
          <a:xfrm>
            <a:off x="727023" y="1521723"/>
            <a:ext cx="1073795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/>
              <a:t>ПИСМЕНИ ЗАДАТАК СЕ ПИШЕ ИСКЉУЧИВО  ПЕНКАЛОМ ИЛИ ХЕМИЈСКОМ ОЛОВКОМ </a:t>
            </a:r>
            <a:r>
              <a:rPr lang="sr-Cyrl-RS" sz="3200" b="1" dirty="0"/>
              <a:t>ПЛАВЕ БОЈЕ ( НЕ КОРИСТИТИ ГЕЛ ХЕМИЈСКЕ)</a:t>
            </a:r>
            <a:r>
              <a:rPr lang="ru-RU" sz="3200" b="1" dirty="0"/>
              <a:t>, ПИСАНОМ ЋИРИЛИЦОМ.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32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32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/>
              <a:t>ПИСМЕНИ ЗАДАТАК СЕ ПИШЕ 30 МИНУТА.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sr-Latn-RS" sz="3200" b="1" dirty="0"/>
          </a:p>
        </p:txBody>
      </p:sp>
    </p:spTree>
    <p:extLst>
      <p:ext uri="{BB962C8B-B14F-4D97-AF65-F5344CB8AC3E}">
        <p14:creationId xmlns:p14="http://schemas.microsoft.com/office/powerpoint/2010/main" val="305096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7C4E21BD-5140-4F2E-8ED5-FD6F41B37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576C-8FA7-4529-8882-499516DB49F9}" type="datetime1">
              <a:rPr lang="fr-FR" smtClean="0"/>
              <a:t>14/03/2021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63760A60-C4DE-493B-96D7-6AC480EB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25E983B1-DC6D-4E7B-88EA-BEF97816E96C}"/>
              </a:ext>
            </a:extLst>
          </p:cNvPr>
          <p:cNvSpPr txBox="1"/>
          <p:nvPr/>
        </p:nvSpPr>
        <p:spPr>
          <a:xfrm>
            <a:off x="628337" y="136520"/>
            <a:ext cx="10384436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састава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УВОД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 уводу би требало да кажете зашто сте се определили баш за ту особу, шта вас мотивише да о њој пишете.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Увод треба да буде занимљив и кратак 3-4 реченице. Његова улога је да заинтересује и уведе у причу.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ПОГРЕШНО!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 сам ђак _______, и писаћу Вам о мојој мами. Сада ћу Вам описати моју маму.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ПРЕДЛОГ!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Упознао сам много личности и неке од њих остављају посебан траг у мом детињству. Једна од таквих, посебних, личности је моја мајка.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361265A-2CE5-4185-B58D-A545998B8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425" y="398020"/>
            <a:ext cx="1260736" cy="15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3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7C4E21BD-5140-4F2E-8ED5-FD6F41B37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B863-0B49-4777-A759-07AFC3511329}" type="datetime1">
              <a:rPr lang="fr-FR" smtClean="0"/>
              <a:t>14/03/2021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63760A60-C4DE-493B-96D7-6AC480EB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25E983B1-DC6D-4E7B-88EA-BEF97816E96C}"/>
              </a:ext>
            </a:extLst>
          </p:cNvPr>
          <p:cNvSpPr txBox="1"/>
          <p:nvPr/>
        </p:nvSpPr>
        <p:spPr>
          <a:xfrm>
            <a:off x="628337" y="136520"/>
            <a:ext cx="10384436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састава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да буде детаљно образложена тема. Дужа је од увода. Када описујете обратите пажњу на излед и ОСОБИНЕ личности. Искажите ваше мисли и унесите ваша осећања.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ПОГРЕШНО!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Моја мама се зове Милка. Моја мама има браон косу. Мама воли да штрика и меси колаче. Моја мама је добра.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ПРЕПОРУКА!  Мамино име јел лепо јер је необично и ретко. Она се зове Милка. Волим је много. Често посматрам њену смеђу косу која је често скупљена у уредну пунђу. Када та дивна жена стане поред мене, лице развуче у осмех. Много волим њене колаче чији ме мириси увек маме. Моја мајка је топла и нежна. Милује ме и мази када год јој приђем..........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sr-Latn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2041B53-443B-4405-AF02-800189FF3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474" y="2256800"/>
            <a:ext cx="1260736" cy="15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3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7C4E21BD-5140-4F2E-8ED5-FD6F41B37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5BB1-B140-4228-ADE9-3C62EF9D2BAE}" type="datetime1">
              <a:rPr lang="fr-FR" smtClean="0"/>
              <a:t>14/03/2021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63760A60-C4DE-493B-96D7-6AC480EB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25E983B1-DC6D-4E7B-88EA-BEF97816E96C}"/>
              </a:ext>
            </a:extLst>
          </p:cNvPr>
          <p:cNvSpPr txBox="1"/>
          <p:nvPr/>
        </p:nvSpPr>
        <p:spPr>
          <a:xfrm>
            <a:off x="628337" y="136520"/>
            <a:ext cx="1038443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састава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ЗАКЉУЧАК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да буде </a:t>
            </a:r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упечатљив, кратак (3-4 реченице) и у вези са претходно  написаним.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ПОГРЕШНО!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Ја мислим да је моја мама најбоља.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ПРЕПОРУКА!  Време проведено са мојом мајком је непроцељиво. Она је жена која је мој узор. Дивим јој се, јер упркос свему увек има топао осмех на лицу 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C984B83-2A4D-4308-B1C5-CF4221E40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968" y="4235501"/>
            <a:ext cx="2265077" cy="271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0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7C4E21BD-5140-4F2E-8ED5-FD6F41B37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6E45C-9E68-42CE-B659-27786D02B914}" type="datetime1">
              <a:rPr lang="fr-FR" smtClean="0"/>
              <a:t>14/03/2021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63760A60-C4DE-493B-96D7-6AC480EB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25E983B1-DC6D-4E7B-88EA-BEF97816E96C}"/>
              </a:ext>
            </a:extLst>
          </p:cNvPr>
          <p:cNvSpPr txBox="1"/>
          <p:nvPr/>
        </p:nvSpPr>
        <p:spPr>
          <a:xfrm>
            <a:off x="583366" y="436324"/>
            <a:ext cx="11453736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sr-Cyrl-R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Увод, разраду и закључак увек истичемо новим пасусом.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ПРИЧАЊА: водите се мотивима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Спољашњи изглед: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крупне, ситне, плаве, зелене...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дугачка, кратка, плава, коврџава...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уско, дугачко, обло, пегаво....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мален, прћаст, дугачак, раван...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-меке, грубе, испуцале, спретне, нежне, сигурне....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висина/стас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врло висока, нижег раста, средњег раста, мршава, витка, пунијег стаса.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 облачења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-спортски, модеран, елегантан, веома лепо усклађене боје....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AA82712-2881-4DF6-8D60-4431DF801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49" y="1162518"/>
            <a:ext cx="2100185" cy="25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8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7C4E21BD-5140-4F2E-8ED5-FD6F41B37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0F45-DB91-4FBA-92C1-2BCC0A6CCA8C}" type="datetime1">
              <a:rPr lang="fr-FR" smtClean="0"/>
              <a:t>14/03/2021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63760A60-C4DE-493B-96D7-6AC480EB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25E983B1-DC6D-4E7B-88EA-BEF97816E96C}"/>
              </a:ext>
            </a:extLst>
          </p:cNvPr>
          <p:cNvSpPr txBox="1"/>
          <p:nvPr/>
        </p:nvSpPr>
        <p:spPr>
          <a:xfrm>
            <a:off x="492801" y="256442"/>
            <a:ext cx="6177198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Интересовања: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Чиме се бави?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Има ли хоби? Који?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Које филмове/серије гледа?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Које књиге воли да чита?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Прати ли спорт? Који?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Твој однос са том особом: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волиш да радиш са том особом?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проводите време заједно?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10732FB8-2964-4BEB-86C1-73B76A50EDA1}"/>
              </a:ext>
            </a:extLst>
          </p:cNvPr>
          <p:cNvSpPr txBox="1"/>
          <p:nvPr/>
        </p:nvSpPr>
        <p:spPr>
          <a:xfrm>
            <a:off x="6427034" y="136520"/>
            <a:ext cx="5952345" cy="8463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Унутрашња лепота: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особине- врлине, мане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 ти се код ње свиђа/ не свиђа?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чему се издваја од осталих особа које познајеш?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Твоје мишљење: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Зашто је та особа значајна за тебе и зашто јој се дивиш?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9320646-31C9-4122-9C16-EBA9C2A88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95" y="2673422"/>
            <a:ext cx="1260736" cy="15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2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2D8A1269-12BB-42AD-909E-37E44D33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73BD4-9557-4E17-9E0E-75DC3E164D58}" type="datetime1">
              <a:rPr lang="fr-FR" smtClean="0"/>
              <a:t>14/03/2021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77F26F1D-F365-4FF8-92AE-376D7247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93A57EDD-9075-487E-BE96-C97FF926ECC0}"/>
              </a:ext>
            </a:extLst>
          </p:cNvPr>
          <p:cNvSpPr txBox="1"/>
          <p:nvPr/>
        </p:nvSpPr>
        <p:spPr>
          <a:xfrm>
            <a:off x="324162" y="354712"/>
            <a:ext cx="11543675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sym typeface="Wingdings" panose="05000000000000000000" pitchFamily="2" charset="2"/>
              </a:rPr>
              <a:t></a:t>
            </a:r>
            <a:r>
              <a:rPr lang="ru-RU" sz="3200" b="1" u="sng" dirty="0"/>
              <a:t>Шта је неопходно да би састав био добро урађен:</a:t>
            </a:r>
          </a:p>
          <a:p>
            <a:r>
              <a:rPr lang="ru-RU" sz="2400" b="1" dirty="0"/>
              <a:t>1. Најважније је одговорити на ТЕМУ. Избор детаља, односно појединости које састав садржи показује да ли сте схватили тему.</a:t>
            </a:r>
          </a:p>
          <a:p>
            <a:r>
              <a:rPr lang="ru-RU" sz="2400" b="1" dirty="0"/>
              <a:t>2. При писању састава треба да воде рачуна о целинама, ОДЕЉЦИМА, и о њиховом распореду.</a:t>
            </a:r>
          </a:p>
          <a:p>
            <a:r>
              <a:rPr lang="ru-RU" sz="2400" b="1" dirty="0"/>
              <a:t>3. СКЛАД састава. Истаћи битне појединости и дати им предност над небитним.</a:t>
            </a:r>
          </a:p>
          <a:p>
            <a:r>
              <a:rPr lang="ru-RU" sz="2400" b="1" dirty="0"/>
              <a:t>4. Свака реченица треба да буде нова мисао. Не понављати исто на различите начине. </a:t>
            </a:r>
            <a:r>
              <a:rPr lang="ru-RU" sz="2400" b="1" u="sng" dirty="0"/>
              <a:t>Никако НЕ НАБРАЈАТИ особине у једној реченици. Једна особина једна реченица!</a:t>
            </a:r>
          </a:p>
          <a:p>
            <a:r>
              <a:rPr lang="ru-RU" sz="2400" b="1" dirty="0"/>
              <a:t>5. Реченице треба да буду јасне, прецизне, уверљиве, уз правилну употребу правописних и граматичких правила, као и знакова интерпункције.</a:t>
            </a:r>
          </a:p>
          <a:p>
            <a:r>
              <a:rPr lang="ru-RU" sz="2400" b="1" dirty="0"/>
              <a:t>6. СТИЛ писања: хронолошки ред описа, повезаност одељака логичким везама, богат речник, прилагођен начин казивања.</a:t>
            </a:r>
          </a:p>
          <a:p>
            <a:r>
              <a:rPr lang="ru-RU" sz="2400" b="1" dirty="0"/>
              <a:t>7. Леп рукопис, уредност и прегледност доприносе вредности састава. Правилан изглед слова, размак између речи и реченица, нов ред, без прецртавања, жврљања и мрља од мастила.</a:t>
            </a:r>
          </a:p>
          <a:p>
            <a:r>
              <a:rPr lang="ru-RU" sz="2400" b="1" dirty="0"/>
              <a:t>8. Ваљана провера у току писања и након завршетка рада, да би се отклониле евентуалне грешке.</a:t>
            </a:r>
            <a:endParaRPr lang="sr-Latn-RS" sz="2400" b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96D6B4C-69F5-4202-9FE1-3132CAEC0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798" y="517941"/>
            <a:ext cx="906039" cy="10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0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erv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985</Words>
  <Application>Microsoft Office PowerPoint</Application>
  <PresentationFormat>Široki ekran</PresentationFormat>
  <Paragraphs>110</Paragraphs>
  <Slides>10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8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Times New Roman</vt:lpstr>
      <vt:lpstr>Verdana</vt:lpstr>
      <vt:lpstr>Wingdings</vt:lpstr>
      <vt:lpstr>Wingdings 2</vt:lpstr>
      <vt:lpstr>1_Tema Office</vt:lpstr>
      <vt:lpstr>Verve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22</cp:revision>
  <dcterms:created xsi:type="dcterms:W3CDTF">2021-03-14T11:51:04Z</dcterms:created>
  <dcterms:modified xsi:type="dcterms:W3CDTF">2021-03-14T13:34:06Z</dcterms:modified>
</cp:coreProperties>
</file>