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df03335b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df03335b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df03335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df03335b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df03335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df03335b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df03335b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df03335b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df03335b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df03335b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df03335b4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df03335b4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df03335b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df03335b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6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708775" y="2312250"/>
            <a:ext cx="2459525" cy="27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175" y="3724225"/>
            <a:ext cx="2007475" cy="13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4651" y="3237900"/>
            <a:ext cx="1824125" cy="18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6138075" y="1418250"/>
            <a:ext cx="2459400" cy="894000"/>
          </a:xfrm>
          <a:prstGeom prst="wedgeEllipseCallout">
            <a:avLst>
              <a:gd name="adj1" fmla="val -31621"/>
              <a:gd name="adj2" fmla="val 13633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Ja сам најбржа животиња у шуми.</a:t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97213" y="1890325"/>
            <a:ext cx="2459400" cy="894000"/>
          </a:xfrm>
          <a:prstGeom prst="wedgeEllipseCallout">
            <a:avLst>
              <a:gd name="adj1" fmla="val 19980"/>
              <a:gd name="adj2" fmla="val 13297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Изазивам те на трку зеко!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791425" y="1845200"/>
            <a:ext cx="2459400" cy="894000"/>
          </a:xfrm>
          <a:prstGeom prst="wedgeEllipseCallout">
            <a:avLst>
              <a:gd name="adj1" fmla="val 3370"/>
              <a:gd name="adj2" fmla="val 1239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Опустите се, као да је то битно.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295050" y="361650"/>
            <a:ext cx="2963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FFFF00"/>
                </a:solidFill>
              </a:rPr>
              <a:t>СУСРЕТ У ШУМИ</a:t>
            </a:r>
            <a:endParaRPr sz="2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1597300" y="281300"/>
            <a:ext cx="57060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0B5394"/>
                </a:solidFill>
              </a:rPr>
              <a:t>Тачно навођење туђих речи назива се </a:t>
            </a:r>
            <a:endParaRPr sz="2200" b="1">
              <a:solidFill>
                <a:srgbClr val="0B5394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71450" y="1247400"/>
            <a:ext cx="28011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УПРАВНИ ГОВОР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70350" y="2792150"/>
            <a:ext cx="29121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0B5394"/>
                </a:solidFill>
              </a:rPr>
              <a:t>Реченица у којој се наводе туђе речи има два дела:</a:t>
            </a:r>
            <a:endParaRPr sz="2200" b="1">
              <a:solidFill>
                <a:srgbClr val="0B5394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888700" y="2263500"/>
            <a:ext cx="3335400" cy="702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 b="1">
                <a:solidFill>
                  <a:srgbClr val="0000FF"/>
                </a:solidFill>
              </a:rPr>
              <a:t>део који објашњава ко говори - </a:t>
            </a:r>
            <a:r>
              <a:rPr lang="sr" sz="1700" b="1" u="sng">
                <a:solidFill>
                  <a:srgbClr val="0000FF"/>
                </a:solidFill>
              </a:rPr>
              <a:t>ПИШЧЕВЕ РЕЧИ</a:t>
            </a:r>
            <a:endParaRPr sz="1700" b="1" u="sng">
              <a:solidFill>
                <a:srgbClr val="0000FF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403600" y="3940975"/>
            <a:ext cx="4633720" cy="52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 b="1">
                <a:solidFill>
                  <a:srgbClr val="CC0000"/>
                </a:solidFill>
              </a:rPr>
              <a:t>део где су туђе речи-</a:t>
            </a:r>
            <a:r>
              <a:rPr lang="sr" sz="1700" b="1" u="sng">
                <a:solidFill>
                  <a:srgbClr val="CC0000"/>
                </a:solidFill>
              </a:rPr>
              <a:t> УПРАВНИ ГОВОР</a:t>
            </a:r>
            <a:r>
              <a:rPr lang="sr" sz="1700" b="1">
                <a:solidFill>
                  <a:srgbClr val="CC0000"/>
                </a:solidFill>
              </a:rPr>
              <a:t> </a:t>
            </a:r>
            <a:endParaRPr sz="1700" b="1">
              <a:solidFill>
                <a:srgbClr val="CC0000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 rot="-847654">
            <a:off x="3273706" y="2583789"/>
            <a:ext cx="1323737" cy="391016"/>
          </a:xfrm>
          <a:prstGeom prst="notchedRightArrow">
            <a:avLst>
              <a:gd name="adj1" fmla="val 54724"/>
              <a:gd name="adj2" fmla="val 49698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1097719">
            <a:off x="2983021" y="3598836"/>
            <a:ext cx="1323607" cy="390859"/>
          </a:xfrm>
          <a:prstGeom prst="notchedRightArrow">
            <a:avLst>
              <a:gd name="adj1" fmla="val 54724"/>
              <a:gd name="adj2" fmla="val 49698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282000" y="518850"/>
            <a:ext cx="8843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0B5394"/>
                </a:solidFill>
              </a:rPr>
              <a:t>Постоје три </a:t>
            </a:r>
            <a:r>
              <a:rPr lang="sr" sz="2200" b="1">
                <a:solidFill>
                  <a:srgbClr val="CC0000"/>
                </a:solidFill>
              </a:rPr>
              <a:t>МОДЕЛА</a:t>
            </a:r>
            <a:r>
              <a:rPr lang="sr" sz="2200" b="1">
                <a:solidFill>
                  <a:srgbClr val="0B5394"/>
                </a:solidFill>
              </a:rPr>
              <a:t>(начина) записивања управног говора.</a:t>
            </a:r>
            <a:endParaRPr sz="2200" b="1">
              <a:solidFill>
                <a:srgbClr val="0B5394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575" y="1095900"/>
            <a:ext cx="1911750" cy="19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231525" y="2393725"/>
            <a:ext cx="2459525" cy="27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9026" y="3237900"/>
            <a:ext cx="1824124" cy="18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175" y="3724225"/>
            <a:ext cx="2007475" cy="13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82771" y="2803225"/>
            <a:ext cx="2079354" cy="23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033675" y="299550"/>
            <a:ext cx="12453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0B5394"/>
                </a:solidFill>
              </a:rPr>
              <a:t>. модел</a:t>
            </a:r>
            <a:endParaRPr sz="2200" b="1">
              <a:solidFill>
                <a:srgbClr val="0B5394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699200" y="1219697"/>
            <a:ext cx="4902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b="1">
                <a:solidFill>
                  <a:srgbClr val="CC0000"/>
                </a:solidFill>
              </a:rPr>
              <a:t>Јa сам најбржа животиња у шуми.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7005825" y="9669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>
                <a:solidFill>
                  <a:srgbClr val="CC0000"/>
                </a:solidFill>
              </a:rPr>
              <a:t>,,</a:t>
            </a:r>
            <a:endParaRPr sz="2200">
              <a:solidFill>
                <a:srgbClr val="CC0000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526500" y="12741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>
                <a:solidFill>
                  <a:srgbClr val="CC0000"/>
                </a:solidFill>
              </a:rPr>
              <a:t>,,</a:t>
            </a:r>
            <a:endParaRPr sz="2200">
              <a:solidFill>
                <a:srgbClr val="CC0000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099200" y="1241600"/>
            <a:ext cx="15024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b="1">
                <a:solidFill>
                  <a:srgbClr val="0000FF"/>
                </a:solidFill>
              </a:rPr>
              <a:t>Зец рече</a:t>
            </a:r>
            <a:r>
              <a:rPr lang="sr" sz="2000" b="1">
                <a:solidFill>
                  <a:srgbClr val="CC0000"/>
                </a:solidFill>
              </a:rPr>
              <a:t>: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1042350" y="2568550"/>
            <a:ext cx="1616100" cy="40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0000FF"/>
                </a:solidFill>
              </a:rPr>
              <a:t>Пишчеве речи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341925" y="2568550"/>
            <a:ext cx="3663900" cy="40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CC0000"/>
                </a:solidFill>
              </a:rPr>
              <a:t>Управни говор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699200" y="2375900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: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978600" y="2499325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,,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7073500" y="1994888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,,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005825" y="2572225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.</a:t>
            </a:r>
            <a:endParaRPr sz="2200" b="1">
              <a:solidFill>
                <a:srgbClr val="CC0000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600" y="-223000"/>
            <a:ext cx="138840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650" y="1386000"/>
            <a:ext cx="1310200" cy="13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0450" y="1386000"/>
            <a:ext cx="1310200" cy="13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6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8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3458425" y="213625"/>
            <a:ext cx="2057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0B5394"/>
                </a:solidFill>
              </a:rPr>
              <a:t>. модел</a:t>
            </a:r>
            <a:endParaRPr sz="2200" b="1">
              <a:solidFill>
                <a:srgbClr val="0B5394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32950" y="1080400"/>
            <a:ext cx="2825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b="1">
                <a:solidFill>
                  <a:srgbClr val="CC0000"/>
                </a:solidFill>
              </a:rPr>
              <a:t>Изазивам те на трку!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265725" y="69700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39600" y="115500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637175" y="1087825"/>
            <a:ext cx="20574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b="1">
                <a:solidFill>
                  <a:srgbClr val="0000FF"/>
                </a:solidFill>
              </a:rPr>
              <a:t>рече корњача.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3896800" y="2370900"/>
            <a:ext cx="1616100" cy="40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0000FF"/>
                </a:solidFill>
              </a:rPr>
              <a:t>пишчеве речи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729250" y="2370900"/>
            <a:ext cx="2632800" cy="40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CC0000"/>
                </a:solidFill>
              </a:rPr>
              <a:t>Управни говор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27925" y="2268600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,,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279400" y="1764588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,,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438250" y="10745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</a:t>
            </a:r>
            <a:endParaRPr sz="2200" b="1">
              <a:solidFill>
                <a:srgbClr val="CC0000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5524" y="3102850"/>
            <a:ext cx="2567526" cy="171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5542175" y="2419575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.</a:t>
            </a:r>
            <a:endParaRPr sz="2200" b="1">
              <a:solidFill>
                <a:srgbClr val="CC0000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500" y="-221650"/>
            <a:ext cx="1233600" cy="12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3631975" y="24489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</a:t>
            </a:r>
            <a:endParaRPr sz="2200" b="1">
              <a:solidFill>
                <a:srgbClr val="CC0000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0450" y="1233600"/>
            <a:ext cx="1310200" cy="13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8188" y="1233600"/>
            <a:ext cx="1310200" cy="13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3458425" y="213625"/>
            <a:ext cx="2057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0B5394"/>
                </a:solidFill>
              </a:rPr>
              <a:t>. модел</a:t>
            </a:r>
            <a:endParaRPr sz="2200" b="1">
              <a:solidFill>
                <a:srgbClr val="0B5394"/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32950" y="1080400"/>
            <a:ext cx="2127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b="1">
                <a:solidFill>
                  <a:srgbClr val="CC0000"/>
                </a:solidFill>
              </a:rPr>
              <a:t>Опустите се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503725" y="69700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39600" y="115500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 dirty="0">
                <a:solidFill>
                  <a:srgbClr val="CC0000"/>
                </a:solidFill>
              </a:rPr>
              <a:t>,,</a:t>
            </a:r>
            <a:endParaRPr sz="2200" b="1" dirty="0">
              <a:solidFill>
                <a:srgbClr val="CC0000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3065600" y="1087825"/>
            <a:ext cx="24501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b="1">
                <a:solidFill>
                  <a:srgbClr val="0000FF"/>
                </a:solidFill>
              </a:rPr>
              <a:t>умеша се цврчак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3287200" y="2370900"/>
            <a:ext cx="1616100" cy="40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0000FF"/>
                </a:solidFill>
              </a:rPr>
              <a:t>пишчеве речи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29250" y="2370900"/>
            <a:ext cx="2057400" cy="40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CC0000"/>
                </a:solidFill>
              </a:rPr>
              <a:t>Управни говор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27925" y="2268600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,,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2669800" y="1764588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,,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752450" y="10745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980575" y="2419575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.</a:t>
            </a:r>
            <a:endParaRPr sz="2200" b="1">
              <a:solidFill>
                <a:srgbClr val="CC0000"/>
              </a:solidFill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675" y="3016175"/>
            <a:ext cx="2127326" cy="21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5600" y="-298250"/>
            <a:ext cx="1310200" cy="13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2946175" y="24489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271075" y="10745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646975" y="1078800"/>
            <a:ext cx="2711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 b="1">
                <a:solidFill>
                  <a:srgbClr val="CC0000"/>
                </a:solidFill>
              </a:rPr>
              <a:t>као да је то битно.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456775" y="115740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7966600" y="7833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557300" y="2370900"/>
            <a:ext cx="2450100" cy="40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CC0000"/>
                </a:solidFill>
              </a:rPr>
              <a:t>управни говор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4911200" y="2419350"/>
            <a:ext cx="452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CC0000"/>
                </a:solidFill>
              </a:rPr>
              <a:t>,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8034675" y="1750875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,,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5188425" y="2266938"/>
            <a:ext cx="769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400">
                <a:solidFill>
                  <a:srgbClr val="FF0000"/>
                </a:solidFill>
              </a:rPr>
              <a:t>,,</a:t>
            </a:r>
            <a:endParaRPr sz="3400">
              <a:solidFill>
                <a:srgbClr val="FF0000"/>
              </a:solidFill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650" y="1233600"/>
            <a:ext cx="1310200" cy="13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5850" y="1246525"/>
            <a:ext cx="1310200" cy="13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4300" y="1260250"/>
            <a:ext cx="1310201" cy="13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/>
        </p:nvSpPr>
        <p:spPr>
          <a:xfrm>
            <a:off x="976925" y="1657400"/>
            <a:ext cx="70653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0B5394"/>
                </a:solidFill>
              </a:rPr>
              <a:t>На основу следећег разговора напиши реченице користећи управни говор у сва 3 модела. </a:t>
            </a:r>
            <a:endParaRPr sz="22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350" y="1631775"/>
            <a:ext cx="2317825" cy="319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5809025" y="157900"/>
            <a:ext cx="3067800" cy="1135500"/>
          </a:xfrm>
          <a:prstGeom prst="wedgeEllipseCallout">
            <a:avLst>
              <a:gd name="adj1" fmla="val -18380"/>
              <a:gd name="adj2" fmla="val 10099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Зашто седиш сама?</a:t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2351925" y="2571750"/>
            <a:ext cx="2317800" cy="817500"/>
          </a:xfrm>
          <a:prstGeom prst="wedgeEllipseCallout">
            <a:avLst>
              <a:gd name="adj1" fmla="val 31804"/>
              <a:gd name="adj2" fmla="val 12730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Чекам друштво.</a:t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2313" y="3679900"/>
            <a:ext cx="1699375" cy="14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04800" y="329150"/>
            <a:ext cx="2047125" cy="1926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/>
          <p:nvPr/>
        </p:nvSpPr>
        <p:spPr>
          <a:xfrm>
            <a:off x="2549425" y="73425"/>
            <a:ext cx="2317800" cy="817500"/>
          </a:xfrm>
          <a:prstGeom prst="wedgeEllipseCallout">
            <a:avLst>
              <a:gd name="adj1" fmla="val -52443"/>
              <a:gd name="adj2" fmla="val 12452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Ево их, стижу!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On-screen Show (16:9)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Sanja Racković</cp:lastModifiedBy>
  <cp:revision>1</cp:revision>
  <dcterms:modified xsi:type="dcterms:W3CDTF">2020-11-30T21:00:53Z</dcterms:modified>
</cp:coreProperties>
</file>