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4" r:id="rId3"/>
    <p:sldId id="256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33FF1-F8A0-4190-B628-E65DDA196111}" type="datetimeFigureOut">
              <a:rPr lang="sr-Latn-RS" smtClean="0"/>
              <a:t>12.12.2020.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9981-8D8E-4C76-A064-8F63AFE05D5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3459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BA029E-4D8D-43DB-AF01-5D0C09723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735B06-05D6-4812-AF03-D99D6A7B9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DDE9564-320E-49C2-961E-6942E295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5A29-5FDC-4F9A-AA4E-92E52B2AD5CF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C202E83-FBA3-4881-9A08-AD19507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45EDF8FF-6E55-431D-A318-4A6FC530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6051-7437-4A07-8B3D-18CE8B138AA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632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9D86D4-C0BF-41BD-80CD-C1D984B7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6B953A5E-F89E-41A5-8118-6191F22A1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E06A9A-5989-445C-A512-067ED2F2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DC96-7C10-4B87-97BB-97E9D0E7AA56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5571626-AA54-47AE-AC48-2E227839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E123EE8-0ABF-40E4-A33F-A319185F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6051-7437-4A07-8B3D-18CE8B138AA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7060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78FA0A99-31B8-491B-8B04-9AA656C1B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8183F0CD-E45C-4E5E-BF54-62D566B25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909C5163-644F-4BD8-BC14-735FF0EC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7DC-52E3-4E16-83E5-555D1C7EC35D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0230277D-D97C-421C-9CF2-42B3039D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1BE94AB-4631-46F4-9986-0DFECF21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6051-7437-4A07-8B3D-18CE8B138AA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569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46A9-310D-40DB-9414-EB437E4EDE40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96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D040-FCF0-4D3C-8E8E-4A44AD7A57CB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56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2AE8-A318-49AF-99A2-FEAFA8AA42D6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6034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0E65-E979-4028-A0CE-B15798D7B50C}" type="datetime1">
              <a:rPr lang="fr-FR" smtClean="0"/>
              <a:t>12/12/2020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042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706-F6D5-4E82-8F1D-8BCE6A8B8AE0}" type="datetime1">
              <a:rPr lang="fr-FR" smtClean="0"/>
              <a:t>12/12/2020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305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3DCF-BB6A-4318-BA24-59208ADC85D6}" type="datetime1">
              <a:rPr lang="fr-FR" smtClean="0"/>
              <a:t>12/12/2020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782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1CB2-6261-4D82-8595-8C9A1EA261A6}" type="datetime1">
              <a:rPr lang="fr-FR" smtClean="0"/>
              <a:t>12/12/2020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717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1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8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B751-5D0B-41B6-8075-64184F88F2C0}" type="datetime1">
              <a:rPr lang="fr-FR" smtClean="0"/>
              <a:t>12/12/2020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55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61106-E49F-4F81-86C7-89302086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0FC8DD9F-1235-48C9-A684-34AE5BA4C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3FF64EF-9DAC-4E3A-BEBA-FEB99D499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0BAB-DA7C-4ADF-B88D-6D9306177CFB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74B63-E4BD-41A5-B322-FBD3B8B2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8E80132-F232-41F9-AAC9-182A5170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6051-7437-4A07-8B3D-18CE8B138AA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196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8" indent="0">
              <a:buNone/>
              <a:defRPr sz="1351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8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E54B-32C1-4F6C-9241-4A9D19607996}" type="datetime1">
              <a:rPr lang="fr-FR" smtClean="0"/>
              <a:t>12/12/2020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641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D78A-32F9-45EE-BD1F-BCE47610F67C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2069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9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797-5208-46A0-8CAE-91BF33920203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9103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EDC4C8-158E-4EFA-AF0D-2B3A5AA2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B6128271-34A7-44A2-A874-202F8CADB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4079FF5-1880-43C5-A9CA-9C4EAA05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6070-EF82-484D-91CD-B7BD4185A9D5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09FFDD59-B86E-4677-8B86-41BA21EE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C2514C8-56C0-4847-8F90-C9FA14C1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6051-7437-4A07-8B3D-18CE8B138AA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173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B625C3-26E7-4EC0-91F5-2DB202F8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0784AC78-96D9-4B5B-87D1-8927374AB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B0581439-B3DF-492F-97FF-3D2A9DEF4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117DBF63-CD15-4B80-8728-EAE4DB2B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BACE-525F-4C30-B0AC-E2FE25D81FD9}" type="datetime1">
              <a:rPr lang="fr-FR" smtClean="0"/>
              <a:t>12/12/2020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A3B47F42-BE41-4962-83D0-5A3DCCB9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82ED8F95-A066-4514-B844-C991BC06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6051-7437-4A07-8B3D-18CE8B138AA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824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A869B7-46EB-497E-8C3F-B7B14411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F64EA69C-8890-426A-AA13-BC5B55736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62503018-9535-4A7A-8E65-200722B76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C7033D01-E912-46F8-8F32-50B4D72E7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06CB2EFB-358C-4E79-AE37-53F0A5FD4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4C02F4BA-6741-4EE4-ABF4-032818C6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1DD4-81AA-4636-9A20-83D890442222}" type="datetime1">
              <a:rPr lang="fr-FR" smtClean="0"/>
              <a:t>12/12/2020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06F54E51-4BC0-4E42-8FEC-AA2681C1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0F62D1B2-9459-429A-BE9D-3C79630E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6051-7437-4A07-8B3D-18CE8B138AA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9228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4EEAF-7D82-40C8-98AE-148444BC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95A3FF73-9778-4261-968F-63526A929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9589-D24B-4C72-B7A3-39D8D523C550}" type="datetime1">
              <a:rPr lang="fr-FR" smtClean="0"/>
              <a:t>12/12/2020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4909D3F6-7D21-4263-822A-2AE4B8DD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9209F559-AF61-49C6-891A-33E9573C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6051-7437-4A07-8B3D-18CE8B138AA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274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D8019AFD-BE81-4FA8-A1EE-4304EF19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E8FE-78A9-4B3B-8DB6-180197334265}" type="datetime1">
              <a:rPr lang="fr-FR" smtClean="0"/>
              <a:t>12/12/2020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03224206-5667-4A12-B088-B4143F51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D6D1D23D-60BB-4CC8-B42B-BF8C0F82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6051-7437-4A07-8B3D-18CE8B138AA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143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63F5D2-26BF-4927-AAF4-6D8A2EF6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088AB6C-E37E-4A5F-929D-8B6337532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2A0D2DC7-C46C-44CD-9FA1-8C840C146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E462545A-3E58-4817-B6FF-B674D528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F2BA-7F21-4670-8995-57EFCC4EE9E2}" type="datetime1">
              <a:rPr lang="fr-FR" smtClean="0"/>
              <a:t>12/12/2020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65EE6646-97C6-4767-818D-A1A0A669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6A19DC5B-E64B-4581-A7E7-AC01E4C4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6051-7437-4A07-8B3D-18CE8B138AA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1639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2CBE90-C844-4266-9088-68E09978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F84FCDAC-FE7A-4AD7-864F-0D695426A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6A88666-BF34-4D64-ADF1-0058632BF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DA69C804-8526-45A9-B8AF-F8D71113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3064-04B4-4F47-8DF6-3E1E9A6F6557}" type="datetime1">
              <a:rPr lang="fr-FR" smtClean="0"/>
              <a:t>12/12/2020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7C008C9B-5DF9-4BE6-8E2A-7BBC5E5A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6E6E9883-6D66-422A-BA09-379EB415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6051-7437-4A07-8B3D-18CE8B138AA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797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68F8A1E6-4D17-474C-A7C1-096879B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58747F74-2709-4FED-90CF-EAA4419E6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408D8D4B-4193-41B3-A646-297C6155A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E196-3471-40C0-872A-8DE381534E17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AE54793-6CA6-489D-9E8C-1308E4B11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BCE826C-091F-44A0-A91B-3C2DC18EB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6051-7437-4A07-8B3D-18CE8B138AA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325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F3F8-22A3-49FE-B1A8-D4D6B2E8212A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924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/>
  <p:txStyles>
    <p:titleStyle>
      <a:lvl1pPr algn="l" defTabSz="514338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8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292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10" y="4235225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8">
              <a:defRPr/>
            </a:pPr>
            <a:r>
              <a:rPr lang="en-US" sz="3375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IV </a:t>
            </a:r>
            <a:r>
              <a:rPr lang="sr-Cyrl-RS" sz="3375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 РАЗРЕД</a:t>
            </a:r>
            <a:endParaRPr lang="sr-Latn-RS" sz="3375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4" y="1929007"/>
            <a:ext cx="5118269" cy="16658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4" y="1650668"/>
            <a:ext cx="1579433" cy="1944216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989DE5C9-EA4F-451A-80D6-25095705A3D0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12/12/2020</a:t>
            </a:fld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5118268" cy="365125"/>
          </a:xfrm>
        </p:spPr>
        <p:txBody>
          <a:bodyPr/>
          <a:lstStyle/>
          <a:p>
            <a:pPr defTabSz="685783">
              <a:defRPr/>
            </a:pPr>
            <a:r>
              <a:rPr lang="ru-RU" sz="14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lang="sr-Latn-RS" sz="140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43" y="5207333"/>
            <a:ext cx="2628900" cy="97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1742E0B3-0733-445E-A6F1-BC07024F0374}"/>
              </a:ext>
            </a:extLst>
          </p:cNvPr>
          <p:cNvSpPr txBox="1"/>
          <p:nvPr/>
        </p:nvSpPr>
        <p:spPr>
          <a:xfrm>
            <a:off x="0" y="1353393"/>
            <a:ext cx="117185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/>
              <a:t>Футур је сложен глаголски облик који казује радњу која ће се догодити у будућности (после тренутка говора).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b="1" dirty="0"/>
              <a:t>Градимо га од помоћног глагола хтети ( хоћу, ћу) и инфинитива (радити) </a:t>
            </a:r>
            <a:r>
              <a:rPr lang="ru-RU" sz="4000" b="1" dirty="0">
                <a:solidFill>
                  <a:srgbClr val="FF0000"/>
                </a:solidFill>
              </a:rPr>
              <a:t>РАДИЋУ – ЋУ РАДИТИ</a:t>
            </a:r>
            <a:r>
              <a:rPr lang="ru-RU" sz="4000" b="1" dirty="0"/>
              <a:t>.</a:t>
            </a:r>
            <a:endParaRPr lang="sr-Latn-RS" sz="4000" b="1" dirty="0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9F9C11F2-C718-4E72-92D0-49F2F6335B39}"/>
              </a:ext>
            </a:extLst>
          </p:cNvPr>
          <p:cNvSpPr/>
          <p:nvPr/>
        </p:nvSpPr>
        <p:spPr>
          <a:xfrm>
            <a:off x="-393339" y="151541"/>
            <a:ext cx="123486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Будуће време -ФУТУР</a:t>
            </a:r>
            <a:endParaRPr lang="sr-Latn-R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275EF22-05D2-486F-9213-9AAE592B8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48" y="369231"/>
            <a:ext cx="1406932" cy="196527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950BF09-8DD1-4DAB-B19F-259E02FF5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61" y="4902674"/>
            <a:ext cx="1462360" cy="1689195"/>
          </a:xfrm>
          <a:prstGeom prst="rect">
            <a:avLst/>
          </a:prstGeom>
        </p:spPr>
      </p:pic>
      <p:sp>
        <p:nvSpPr>
          <p:cNvPr id="9" name="Okvir za tekst 8">
            <a:extLst>
              <a:ext uri="{FF2B5EF4-FFF2-40B4-BE49-F238E27FC236}">
                <a16:creationId xmlns:a16="http://schemas.microsoft.com/office/drawing/2014/main" id="{400ACE91-1B0E-4E67-A0BC-84BEB69F5FB0}"/>
              </a:ext>
            </a:extLst>
          </p:cNvPr>
          <p:cNvSpPr txBox="1"/>
          <p:nvPr/>
        </p:nvSpPr>
        <p:spPr>
          <a:xfrm>
            <a:off x="276214" y="4550500"/>
            <a:ext cx="8814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sr-Cyrl-RS" sz="2800" dirty="0"/>
              <a:t>ИНФИНИТИВ ИМЕНИУЈЕ РАДЊУ  А НЕ КАЗУЈЕ НИ ЛИЦЕ, НИ ВРЕМЕ НИ НАЧИН. ЗАВРШАВА СЕ НА </a:t>
            </a:r>
            <a:r>
              <a:rPr lang="sr-Cyrl-RS" sz="2800" dirty="0">
                <a:solidFill>
                  <a:srgbClr val="FF0000"/>
                </a:solidFill>
              </a:rPr>
              <a:t>ТИ ИЛИ ЋИ.   </a:t>
            </a:r>
            <a:endParaRPr lang="sr-Latn-RS" sz="2800" dirty="0">
              <a:solidFill>
                <a:srgbClr val="FF0000"/>
              </a:solidFill>
            </a:endParaRP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EF9B67E4-3F24-47F0-B16C-6B9EAAE7598B}"/>
              </a:ext>
            </a:extLst>
          </p:cNvPr>
          <p:cNvSpPr txBox="1"/>
          <p:nvPr/>
        </p:nvSpPr>
        <p:spPr>
          <a:xfrm>
            <a:off x="1003236" y="5962503"/>
            <a:ext cx="9879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Обично странци имају проблем са временима и говоре у инфинитиву. </a:t>
            </a:r>
          </a:p>
          <a:p>
            <a:r>
              <a:rPr lang="sr-Cyrl-RS" sz="2400" dirty="0"/>
              <a:t>ЈА ПИСАТИ писмо.</a:t>
            </a:r>
            <a:r>
              <a:rPr lang="sr-Cyrl-RS" sz="2400" dirty="0">
                <a:sym typeface="Wingdings" panose="05000000000000000000" pitchFamily="2" charset="2"/>
              </a:rPr>
              <a:t></a:t>
            </a:r>
            <a:endParaRPr lang="sr-Latn-RS" sz="2400" dirty="0"/>
          </a:p>
        </p:txBody>
      </p:sp>
      <p:sp>
        <p:nvSpPr>
          <p:cNvPr id="11" name="Čuvar mesta za datum 10">
            <a:extLst>
              <a:ext uri="{FF2B5EF4-FFF2-40B4-BE49-F238E27FC236}">
                <a16:creationId xmlns:a16="http://schemas.microsoft.com/office/drawing/2014/main" id="{6D45BAC6-2A3B-41C2-B6B0-E162CF5C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2032-34AE-4413-A1EE-CA4A6DD0A717}" type="datetime1">
              <a:rPr lang="fr-FR" smtClean="0"/>
              <a:t>12/12/2020</a:t>
            </a:fld>
            <a:endParaRPr lang="sr-Latn-RS"/>
          </a:p>
        </p:txBody>
      </p:sp>
      <p:sp>
        <p:nvSpPr>
          <p:cNvPr id="12" name="Čuvar mesta za podnožje 11">
            <a:extLst>
              <a:ext uri="{FF2B5EF4-FFF2-40B4-BE49-F238E27FC236}">
                <a16:creationId xmlns:a16="http://schemas.microsoft.com/office/drawing/2014/main" id="{158EFD12-1E4B-4E79-93C6-B02D72A8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4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4F316EE-3A68-45A1-89C5-6C99702DB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33951"/>
              </p:ext>
            </p:extLst>
          </p:nvPr>
        </p:nvGraphicFramePr>
        <p:xfrm>
          <a:off x="29982" y="205896"/>
          <a:ext cx="8285139" cy="4516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85139">
                  <a:extLst>
                    <a:ext uri="{9D8B030D-6E8A-4147-A177-3AD203B41FA5}">
                      <a16:colId xmlns:a16="http://schemas.microsoft.com/office/drawing/2014/main" val="697092686"/>
                    </a:ext>
                  </a:extLst>
                </a:gridCol>
              </a:tblGrid>
              <a:tr h="451672">
                <a:tc>
                  <a:txBody>
                    <a:bodyPr/>
                    <a:lstStyle/>
                    <a:p>
                      <a:pPr algn="ctr"/>
                      <a:r>
                        <a:rPr lang="sr-Cyrl-CS" sz="2400" dirty="0">
                          <a:effectLst/>
                        </a:rPr>
                        <a:t>ЈЕДНИНА</a:t>
                      </a:r>
                      <a:endParaRPr lang="sr-Latn-R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40217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B44D3FF-1484-4824-B36E-709A1777C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951834"/>
              </p:ext>
            </p:extLst>
          </p:nvPr>
        </p:nvGraphicFramePr>
        <p:xfrm>
          <a:off x="29981" y="657567"/>
          <a:ext cx="8285140" cy="25603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91418">
                  <a:extLst>
                    <a:ext uri="{9D8B030D-6E8A-4147-A177-3AD203B41FA5}">
                      <a16:colId xmlns:a16="http://schemas.microsoft.com/office/drawing/2014/main" val="3633037514"/>
                    </a:ext>
                  </a:extLst>
                </a:gridCol>
                <a:gridCol w="2156437">
                  <a:extLst>
                    <a:ext uri="{9D8B030D-6E8A-4147-A177-3AD203B41FA5}">
                      <a16:colId xmlns:a16="http://schemas.microsoft.com/office/drawing/2014/main" val="2825095734"/>
                    </a:ext>
                  </a:extLst>
                </a:gridCol>
                <a:gridCol w="4137285">
                  <a:extLst>
                    <a:ext uri="{9D8B030D-6E8A-4147-A177-3AD203B41FA5}">
                      <a16:colId xmlns:a16="http://schemas.microsoft.com/office/drawing/2014/main" val="4111917682"/>
                    </a:ext>
                  </a:extLst>
                </a:gridCol>
              </a:tblGrid>
              <a:tr h="456613">
                <a:tc>
                  <a:txBody>
                    <a:bodyPr/>
                    <a:lstStyle/>
                    <a:p>
                      <a:pPr algn="ctr"/>
                      <a:r>
                        <a:rPr lang="sr-Cyrl-CS" sz="2400">
                          <a:effectLst/>
                        </a:rPr>
                        <a:t>ЛИЦЕ</a:t>
                      </a:r>
                      <a:endParaRPr lang="sr-Latn-R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>
                          <a:effectLst/>
                        </a:rPr>
                        <a:t>ЗАМЕНИЦА</a:t>
                      </a:r>
                      <a:endParaRPr lang="sr-Latn-R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dirty="0">
                          <a:effectLst/>
                        </a:rPr>
                        <a:t>ГЛАГОЛ</a:t>
                      </a:r>
                      <a:endParaRPr lang="sr-Latn-RS" sz="2400" dirty="0">
                        <a:effectLst/>
                      </a:endParaRPr>
                    </a:p>
                    <a:p>
                      <a:pPr algn="ctr"/>
                      <a:r>
                        <a:rPr lang="sr-Cyrl-CS" sz="2400" dirty="0">
                          <a:effectLst/>
                        </a:rPr>
                        <a:t>трчати</a:t>
                      </a:r>
                      <a:endParaRPr lang="sr-Latn-R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6619218"/>
                  </a:ext>
                </a:extLst>
              </a:tr>
              <a:tr h="214876">
                <a:tc>
                  <a:txBody>
                    <a:bodyPr/>
                    <a:lstStyle/>
                    <a:p>
                      <a:pPr algn="ctr"/>
                      <a:r>
                        <a:rPr lang="sr-Cyrl-CS" sz="2400">
                          <a:effectLst/>
                        </a:rPr>
                        <a:t>1.</a:t>
                      </a:r>
                      <a:endParaRPr lang="sr-Latn-R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>
                          <a:effectLst/>
                        </a:rPr>
                        <a:t>Ја</a:t>
                      </a:r>
                      <a:endParaRPr lang="sr-Latn-R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dirty="0">
                          <a:effectLst/>
                        </a:rPr>
                        <a:t>ћу трчати</a:t>
                      </a:r>
                      <a:r>
                        <a:rPr lang="sr-Latn-RS" sz="2400" dirty="0">
                          <a:effectLst/>
                        </a:rPr>
                        <a:t>- </a:t>
                      </a:r>
                      <a:r>
                        <a:rPr lang="sr-Cyrl-RS" sz="2400" dirty="0">
                          <a:effectLst/>
                        </a:rPr>
                        <a:t>трчаћу</a:t>
                      </a:r>
                      <a:endParaRPr lang="sr-Latn-R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3228283"/>
                  </a:ext>
                </a:extLst>
              </a:tr>
              <a:tr h="214876">
                <a:tc>
                  <a:txBody>
                    <a:bodyPr/>
                    <a:lstStyle/>
                    <a:p>
                      <a:pPr algn="ctr"/>
                      <a:r>
                        <a:rPr lang="sr-Cyrl-CS" sz="2400">
                          <a:effectLst/>
                        </a:rPr>
                        <a:t>2.</a:t>
                      </a:r>
                      <a:endParaRPr lang="sr-Latn-R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>
                          <a:effectLst/>
                        </a:rPr>
                        <a:t>Ти</a:t>
                      </a:r>
                      <a:endParaRPr lang="sr-Latn-R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dirty="0">
                          <a:effectLst/>
                        </a:rPr>
                        <a:t>ћеш трчати- трчаћеш</a:t>
                      </a:r>
                      <a:endParaRPr lang="sr-Latn-R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9870707"/>
                  </a:ext>
                </a:extLst>
              </a:tr>
              <a:tr h="644629">
                <a:tc>
                  <a:txBody>
                    <a:bodyPr/>
                    <a:lstStyle/>
                    <a:p>
                      <a:pPr algn="ctr"/>
                      <a:r>
                        <a:rPr lang="sr-Cyrl-CS" sz="2400">
                          <a:effectLst/>
                        </a:rPr>
                        <a:t>3.</a:t>
                      </a:r>
                      <a:endParaRPr lang="sr-Latn-R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dirty="0">
                          <a:effectLst/>
                        </a:rPr>
                        <a:t>Он</a:t>
                      </a:r>
                      <a:endParaRPr lang="sr-Latn-RS" sz="2400" dirty="0">
                        <a:effectLst/>
                      </a:endParaRPr>
                    </a:p>
                    <a:p>
                      <a:pPr algn="ctr"/>
                      <a:r>
                        <a:rPr lang="sr-Cyrl-CS" sz="2400" dirty="0">
                          <a:effectLst/>
                        </a:rPr>
                        <a:t>Она</a:t>
                      </a:r>
                      <a:endParaRPr lang="sr-Latn-RS" sz="2400" dirty="0">
                        <a:effectLst/>
                      </a:endParaRPr>
                    </a:p>
                    <a:p>
                      <a:pPr algn="ctr"/>
                      <a:r>
                        <a:rPr lang="sr-Cyrl-CS" sz="2400" dirty="0">
                          <a:effectLst/>
                        </a:rPr>
                        <a:t>Оно</a:t>
                      </a:r>
                      <a:endParaRPr lang="sr-Latn-R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dirty="0">
                          <a:effectLst/>
                        </a:rPr>
                        <a:t>ће трчати-трчаће</a:t>
                      </a:r>
                      <a:endParaRPr lang="sr-Latn-R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938210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F3A2294-ED01-470D-A892-E8C241490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667891"/>
              </p:ext>
            </p:extLst>
          </p:nvPr>
        </p:nvGraphicFramePr>
        <p:xfrm>
          <a:off x="29981" y="3206759"/>
          <a:ext cx="8315120" cy="5069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315120">
                  <a:extLst>
                    <a:ext uri="{9D8B030D-6E8A-4147-A177-3AD203B41FA5}">
                      <a16:colId xmlns:a16="http://schemas.microsoft.com/office/drawing/2014/main" val="298252050"/>
                    </a:ext>
                  </a:extLst>
                </a:gridCol>
              </a:tblGrid>
              <a:tr h="506941">
                <a:tc>
                  <a:txBody>
                    <a:bodyPr/>
                    <a:lstStyle/>
                    <a:p>
                      <a:pPr algn="ctr"/>
                      <a:r>
                        <a:rPr lang="sr-Cyrl-CS" sz="2400" dirty="0">
                          <a:effectLst/>
                        </a:rPr>
                        <a:t>МНОЖИНА</a:t>
                      </a:r>
                      <a:endParaRPr lang="sr-Latn-R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611336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B4ECACF-816D-48EF-AC8C-44311BBD9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349121"/>
              </p:ext>
            </p:extLst>
          </p:nvPr>
        </p:nvGraphicFramePr>
        <p:xfrm>
          <a:off x="0" y="3713700"/>
          <a:ext cx="8315121" cy="292833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34814">
                  <a:extLst>
                    <a:ext uri="{9D8B030D-6E8A-4147-A177-3AD203B41FA5}">
                      <a16:colId xmlns:a16="http://schemas.microsoft.com/office/drawing/2014/main" val="2326775193"/>
                    </a:ext>
                  </a:extLst>
                </a:gridCol>
                <a:gridCol w="1959600">
                  <a:extLst>
                    <a:ext uri="{9D8B030D-6E8A-4147-A177-3AD203B41FA5}">
                      <a16:colId xmlns:a16="http://schemas.microsoft.com/office/drawing/2014/main" val="1072266860"/>
                    </a:ext>
                  </a:extLst>
                </a:gridCol>
                <a:gridCol w="4920707">
                  <a:extLst>
                    <a:ext uri="{9D8B030D-6E8A-4147-A177-3AD203B41FA5}">
                      <a16:colId xmlns:a16="http://schemas.microsoft.com/office/drawing/2014/main" val="3997648484"/>
                    </a:ext>
                  </a:extLst>
                </a:gridCol>
              </a:tblGrid>
              <a:tr h="549768">
                <a:tc>
                  <a:txBody>
                    <a:bodyPr/>
                    <a:lstStyle/>
                    <a:p>
                      <a:pPr algn="ctr"/>
                      <a:r>
                        <a:rPr lang="sr-Cyrl-CS" sz="2400" dirty="0">
                          <a:effectLst/>
                        </a:rPr>
                        <a:t>ЛИЦЕ</a:t>
                      </a:r>
                      <a:endParaRPr lang="sr-Latn-R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dirty="0">
                          <a:effectLst/>
                        </a:rPr>
                        <a:t>ЗАМЕНИЦА</a:t>
                      </a:r>
                      <a:endParaRPr lang="sr-Latn-R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dirty="0">
                          <a:effectLst/>
                        </a:rPr>
                        <a:t>ГЛАГОЛ</a:t>
                      </a:r>
                      <a:endParaRPr lang="sr-Latn-RS" sz="2400" dirty="0">
                        <a:effectLst/>
                      </a:endParaRPr>
                    </a:p>
                    <a:p>
                      <a:pPr algn="ctr"/>
                      <a:r>
                        <a:rPr lang="sr-Cyrl-CS" sz="2400" dirty="0">
                          <a:effectLst/>
                        </a:rPr>
                        <a:t> </a:t>
                      </a:r>
                      <a:endParaRPr lang="sr-Latn-R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537561"/>
                  </a:ext>
                </a:extLst>
              </a:tr>
              <a:tr h="549768">
                <a:tc>
                  <a:txBody>
                    <a:bodyPr/>
                    <a:lstStyle/>
                    <a:p>
                      <a:pPr algn="ctr"/>
                      <a:r>
                        <a:rPr lang="sr-Cyrl-CS" sz="2400">
                          <a:effectLst/>
                        </a:rPr>
                        <a:t>1.</a:t>
                      </a:r>
                      <a:endParaRPr lang="sr-Latn-R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>
                          <a:effectLst/>
                        </a:rPr>
                        <a:t>Ми </a:t>
                      </a:r>
                      <a:endParaRPr lang="sr-Latn-R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dirty="0">
                          <a:effectLst/>
                        </a:rPr>
                        <a:t>ћемо трчати- трчаћемо</a:t>
                      </a:r>
                      <a:endParaRPr lang="sr-Latn-R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229007"/>
                  </a:ext>
                </a:extLst>
              </a:tr>
              <a:tr h="549768">
                <a:tc>
                  <a:txBody>
                    <a:bodyPr/>
                    <a:lstStyle/>
                    <a:p>
                      <a:pPr algn="ctr"/>
                      <a:r>
                        <a:rPr lang="sr-Cyrl-CS" sz="2400">
                          <a:effectLst/>
                        </a:rPr>
                        <a:t>2.</a:t>
                      </a:r>
                      <a:endParaRPr lang="sr-Latn-R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>
                          <a:effectLst/>
                        </a:rPr>
                        <a:t>Ви</a:t>
                      </a:r>
                      <a:endParaRPr lang="sr-Latn-R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dirty="0">
                          <a:effectLst/>
                        </a:rPr>
                        <a:t>ћете трчати-трчаћете</a:t>
                      </a:r>
                      <a:endParaRPr lang="sr-Latn-R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5016472"/>
                  </a:ext>
                </a:extLst>
              </a:tr>
              <a:tr h="824652">
                <a:tc>
                  <a:txBody>
                    <a:bodyPr/>
                    <a:lstStyle/>
                    <a:p>
                      <a:pPr algn="ctr"/>
                      <a:r>
                        <a:rPr lang="sr-Cyrl-CS" sz="2400">
                          <a:effectLst/>
                        </a:rPr>
                        <a:t>3.</a:t>
                      </a:r>
                      <a:endParaRPr lang="sr-Latn-R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>
                          <a:effectLst/>
                        </a:rPr>
                        <a:t>Они</a:t>
                      </a:r>
                      <a:endParaRPr lang="sr-Latn-RS" sz="2400">
                        <a:effectLst/>
                      </a:endParaRPr>
                    </a:p>
                    <a:p>
                      <a:pPr algn="ctr"/>
                      <a:r>
                        <a:rPr lang="sr-Cyrl-CS" sz="2400">
                          <a:effectLst/>
                        </a:rPr>
                        <a:t>Оне </a:t>
                      </a:r>
                      <a:endParaRPr lang="sr-Latn-RS" sz="2400">
                        <a:effectLst/>
                      </a:endParaRPr>
                    </a:p>
                    <a:p>
                      <a:pPr algn="ctr"/>
                      <a:r>
                        <a:rPr lang="sr-Cyrl-CS" sz="2400">
                          <a:effectLst/>
                        </a:rPr>
                        <a:t>Она</a:t>
                      </a:r>
                      <a:endParaRPr lang="sr-Latn-R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dirty="0">
                          <a:effectLst/>
                        </a:rPr>
                        <a:t>ће трчати- трчаће</a:t>
                      </a:r>
                      <a:endParaRPr lang="sr-Latn-R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459022"/>
                  </a:ext>
                </a:extLst>
              </a:tr>
            </a:tbl>
          </a:graphicData>
        </a:graphic>
      </p:graphicFrame>
      <p:sp>
        <p:nvSpPr>
          <p:cNvPr id="6" name="Pravougaonik 5">
            <a:extLst>
              <a:ext uri="{FF2B5EF4-FFF2-40B4-BE49-F238E27FC236}">
                <a16:creationId xmlns:a16="http://schemas.microsoft.com/office/drawing/2014/main" id="{02AF1C36-3984-46D2-8C39-CEC9C9123E47}"/>
              </a:ext>
            </a:extLst>
          </p:cNvPr>
          <p:cNvSpPr/>
          <p:nvPr/>
        </p:nvSpPr>
        <p:spPr>
          <a:xfrm>
            <a:off x="8951200" y="45503"/>
            <a:ext cx="250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ПАЗИ!!!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7052AEDF-215A-4FF3-B2FE-064055D5860D}"/>
              </a:ext>
            </a:extLst>
          </p:cNvPr>
          <p:cNvSpPr txBox="1"/>
          <p:nvPr/>
        </p:nvSpPr>
        <p:spPr>
          <a:xfrm>
            <a:off x="8508350" y="1337562"/>
            <a:ext cx="365366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Ако се глагол у инфинитиву завршава на  -ћи помоћни глагол пишемо одвојено од њега</a:t>
            </a:r>
          </a:p>
          <a:p>
            <a:r>
              <a:rPr lang="ru-RU" sz="3200" b="1" dirty="0"/>
              <a:t> ( -ће ићи, ићи ће</a:t>
            </a:r>
          </a:p>
          <a:p>
            <a:r>
              <a:rPr lang="ru-RU" sz="3200" b="1" dirty="0"/>
              <a:t>- ће пећи, пећи ће).</a:t>
            </a:r>
            <a:endParaRPr lang="sr-Latn-RS" sz="3200" b="1" dirty="0"/>
          </a:p>
        </p:txBody>
      </p:sp>
      <p:sp>
        <p:nvSpPr>
          <p:cNvPr id="9" name="Čuvar mesta za datum 8">
            <a:extLst>
              <a:ext uri="{FF2B5EF4-FFF2-40B4-BE49-F238E27FC236}">
                <a16:creationId xmlns:a16="http://schemas.microsoft.com/office/drawing/2014/main" id="{B187B2FE-4478-4F92-8221-8DE634C0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DC19-3025-48A0-8D49-63239E3C211C}" type="datetime1">
              <a:rPr lang="fr-FR" smtClean="0"/>
              <a:t>12/12/2020</a:t>
            </a:fld>
            <a:endParaRPr lang="sr-Latn-RS"/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3684EC72-04F6-4930-BCEE-73FDD0C6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99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02823EF-C229-4F2E-91A4-F64C69781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24" y="2170293"/>
            <a:ext cx="4316307" cy="3076263"/>
          </a:xfrm>
          <a:prstGeom prst="rect">
            <a:avLst/>
          </a:prstGeom>
        </p:spPr>
      </p:pic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97EC4C59-78D6-4647-BDE7-BFCE994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F56A-7EFE-4A73-A39C-F70E6EB3A84C}" type="datetime1">
              <a:rPr lang="fr-FR" smtClean="0"/>
              <a:t>12/12/2020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AAD03F5-92FA-434A-B25D-75B64420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1894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D99CD2C-CBF8-4C80-824C-9971C925A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623" y="1997440"/>
            <a:ext cx="1911948" cy="3399019"/>
          </a:xfrm>
          <a:prstGeom prst="rect">
            <a:avLst/>
          </a:prstGeom>
        </p:spPr>
      </p:pic>
      <p:sp>
        <p:nvSpPr>
          <p:cNvPr id="6" name="Čuvar mesta za datum 5">
            <a:extLst>
              <a:ext uri="{FF2B5EF4-FFF2-40B4-BE49-F238E27FC236}">
                <a16:creationId xmlns:a16="http://schemas.microsoft.com/office/drawing/2014/main" id="{03F773C5-BDF3-4463-AC80-D5AE6512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498D-BFB0-4816-B51F-A3CCE83074BE}" type="datetime1">
              <a:rPr lang="fr-FR" smtClean="0"/>
              <a:t>12/12/2020</a:t>
            </a:fld>
            <a:endParaRPr lang="sr-Latn-RS"/>
          </a:p>
        </p:txBody>
      </p:sp>
      <p:sp>
        <p:nvSpPr>
          <p:cNvPr id="7" name="Čuvar mesta za podnožje 6">
            <a:extLst>
              <a:ext uri="{FF2B5EF4-FFF2-40B4-BE49-F238E27FC236}">
                <a16:creationId xmlns:a16="http://schemas.microsoft.com/office/drawing/2014/main" id="{0A90057F-CF27-4E63-8B0A-C0FD6C28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89E514F-7612-4BD4-8911-845CE2BB3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0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8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5F0C9ADE-C48B-41C3-B601-C3860DA9CEB8}"/>
              </a:ext>
            </a:extLst>
          </p:cNvPr>
          <p:cNvSpPr txBox="1"/>
          <p:nvPr/>
        </p:nvSpPr>
        <p:spPr>
          <a:xfrm>
            <a:off x="4859311" y="2579657"/>
            <a:ext cx="5993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002060"/>
                </a:solidFill>
              </a:rPr>
              <a:t>Оно о чему говоримо можемо разместити у та три времена.</a:t>
            </a:r>
            <a:endParaRPr lang="sr-Latn-RS" sz="3200" b="1" dirty="0">
              <a:solidFill>
                <a:srgbClr val="002060"/>
              </a:solidFill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17444112-C9AD-4054-9278-EC629F2F6436}"/>
              </a:ext>
            </a:extLst>
          </p:cNvPr>
          <p:cNvSpPr txBox="1"/>
          <p:nvPr/>
        </p:nvSpPr>
        <p:spPr>
          <a:xfrm>
            <a:off x="707036" y="737016"/>
            <a:ext cx="10388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002060"/>
                </a:solidFill>
              </a:rPr>
              <a:t>Када размишљамо о времену , онда обично говоримо о ПРОШЛОСТИ, САДАШЊОСТИ и БУДУЋНОСТИ. </a:t>
            </a:r>
            <a:endParaRPr lang="sr-Latn-RS" sz="3200" b="1" dirty="0">
              <a:solidFill>
                <a:srgbClr val="002060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250EB9A-8197-4067-9E19-E2953D1DB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234"/>
            <a:ext cx="3810000" cy="4762500"/>
          </a:xfrm>
          <a:prstGeom prst="rect">
            <a:avLst/>
          </a:prstGeom>
        </p:spPr>
      </p:pic>
      <p:sp>
        <p:nvSpPr>
          <p:cNvPr id="8" name="Čuvar mesta za datum 7">
            <a:extLst>
              <a:ext uri="{FF2B5EF4-FFF2-40B4-BE49-F238E27FC236}">
                <a16:creationId xmlns:a16="http://schemas.microsoft.com/office/drawing/2014/main" id="{DC6798AA-2EDE-420F-B9EB-E5E90580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1749-EEA7-4E4A-B574-FD473D091658}" type="datetime1">
              <a:rPr lang="fr-FR" smtClean="0"/>
              <a:t>12/12/2020</a:t>
            </a:fld>
            <a:endParaRPr lang="sr-Latn-RS"/>
          </a:p>
        </p:txBody>
      </p:sp>
      <p:sp>
        <p:nvSpPr>
          <p:cNvPr id="9" name="Čuvar mesta za podnožje 8">
            <a:extLst>
              <a:ext uri="{FF2B5EF4-FFF2-40B4-BE49-F238E27FC236}">
                <a16:creationId xmlns:a16="http://schemas.microsoft.com/office/drawing/2014/main" id="{CE10C151-AC39-4694-A56B-92FB3F3E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604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AD967491-FDFB-4C04-AD21-709A918847F8}"/>
              </a:ext>
            </a:extLst>
          </p:cNvPr>
          <p:cNvSpPr txBox="1"/>
          <p:nvPr/>
        </p:nvSpPr>
        <p:spPr>
          <a:xfrm>
            <a:off x="633335" y="478808"/>
            <a:ext cx="9829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Ученици слушају занимљиву причу. </a:t>
            </a:r>
          </a:p>
          <a:p>
            <a:r>
              <a:rPr lang="ru-RU" sz="3600" b="1" dirty="0"/>
              <a:t>                    </a:t>
            </a:r>
          </a:p>
          <a:p>
            <a:r>
              <a:rPr lang="ru-RU" sz="3600" b="1" dirty="0"/>
              <a:t>Седим у клупи и преписујем са табле.</a:t>
            </a:r>
          </a:p>
        </p:txBody>
      </p:sp>
      <p:cxnSp>
        <p:nvCxnSpPr>
          <p:cNvPr id="5" name="Prava linija spajanja 4">
            <a:extLst>
              <a:ext uri="{FF2B5EF4-FFF2-40B4-BE49-F238E27FC236}">
                <a16:creationId xmlns:a16="http://schemas.microsoft.com/office/drawing/2014/main" id="{CB1460D9-4510-45FE-80F7-EDC0AE146924}"/>
              </a:ext>
            </a:extLst>
          </p:cNvPr>
          <p:cNvCxnSpPr/>
          <p:nvPr/>
        </p:nvCxnSpPr>
        <p:spPr>
          <a:xfrm>
            <a:off x="2533338" y="1094282"/>
            <a:ext cx="142406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Prava linija spajanja 5">
            <a:extLst>
              <a:ext uri="{FF2B5EF4-FFF2-40B4-BE49-F238E27FC236}">
                <a16:creationId xmlns:a16="http://schemas.microsoft.com/office/drawing/2014/main" id="{B6A1F3EE-3248-4F73-9274-297576A4FCC4}"/>
              </a:ext>
            </a:extLst>
          </p:cNvPr>
          <p:cNvCxnSpPr/>
          <p:nvPr/>
        </p:nvCxnSpPr>
        <p:spPr>
          <a:xfrm>
            <a:off x="633335" y="2233134"/>
            <a:ext cx="142406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Prava linija spajanja 6">
            <a:extLst>
              <a:ext uri="{FF2B5EF4-FFF2-40B4-BE49-F238E27FC236}">
                <a16:creationId xmlns:a16="http://schemas.microsoft.com/office/drawing/2014/main" id="{B41A16C2-D1AA-4C4C-B01D-5DDE8A3BA47A}"/>
              </a:ext>
            </a:extLst>
          </p:cNvPr>
          <p:cNvCxnSpPr>
            <a:cxnSpLocks/>
          </p:cNvCxnSpPr>
          <p:nvPr/>
        </p:nvCxnSpPr>
        <p:spPr>
          <a:xfrm>
            <a:off x="4124170" y="2220642"/>
            <a:ext cx="221666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A99D813A-2F3C-40D8-B2B3-B369D5B12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87" y="0"/>
            <a:ext cx="3805151" cy="3455077"/>
          </a:xfrm>
          <a:prstGeom prst="rect">
            <a:avLst/>
          </a:prstGeom>
        </p:spPr>
      </p:pic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8A82B545-895B-4B11-A3EF-9B0B811EBC2C}"/>
              </a:ext>
            </a:extLst>
          </p:cNvPr>
          <p:cNvSpPr txBox="1"/>
          <p:nvPr/>
        </p:nvSpPr>
        <p:spPr>
          <a:xfrm>
            <a:off x="305700" y="2714756"/>
            <a:ext cx="1037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002060"/>
                </a:solidFill>
              </a:rPr>
              <a:t>Када се дешава радња подвучених глаголских облика?</a:t>
            </a:r>
            <a:endParaRPr lang="sr-Latn-RS" sz="3200" b="1" dirty="0">
              <a:solidFill>
                <a:srgbClr val="002060"/>
              </a:solidFill>
            </a:endParaRPr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70EDC2E9-7CEF-4883-8EBB-CDD37C0A37DC}"/>
              </a:ext>
            </a:extLst>
          </p:cNvPr>
          <p:cNvSpPr txBox="1"/>
          <p:nvPr/>
        </p:nvSpPr>
        <p:spPr>
          <a:xfrm>
            <a:off x="1345367" y="4070551"/>
            <a:ext cx="109069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Тим глаголским облицима може да се дода реч САДА:  </a:t>
            </a:r>
          </a:p>
          <a:p>
            <a:r>
              <a:rPr lang="ru-RU" sz="3200" b="1" u="sng" dirty="0"/>
              <a:t>сада слушају, сада седе, сада преписују</a:t>
            </a:r>
            <a:r>
              <a:rPr lang="ru-RU" sz="3200" b="1" dirty="0"/>
              <a:t>. </a:t>
            </a:r>
          </a:p>
          <a:p>
            <a:r>
              <a:rPr lang="ru-RU" sz="3200" b="1" dirty="0"/>
              <a:t>То су облици садашњег времена или ПРЕЗЕНТА. </a:t>
            </a:r>
          </a:p>
        </p:txBody>
      </p:sp>
      <p:sp>
        <p:nvSpPr>
          <p:cNvPr id="16" name="Čuvar mesta za datum 15">
            <a:extLst>
              <a:ext uri="{FF2B5EF4-FFF2-40B4-BE49-F238E27FC236}">
                <a16:creationId xmlns:a16="http://schemas.microsoft.com/office/drawing/2014/main" id="{A25DC3AF-ADCE-498A-A13A-4470F1C8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3F57-9F84-41B7-B2F8-0E15C3D5BD0C}" type="datetime1">
              <a:rPr lang="fr-FR" smtClean="0"/>
              <a:t>12/12/2020</a:t>
            </a:fld>
            <a:endParaRPr lang="sr-Latn-RS"/>
          </a:p>
        </p:txBody>
      </p:sp>
      <p:sp>
        <p:nvSpPr>
          <p:cNvPr id="17" name="Čuvar mesta za podnožje 16">
            <a:extLst>
              <a:ext uri="{FF2B5EF4-FFF2-40B4-BE49-F238E27FC236}">
                <a16:creationId xmlns:a16="http://schemas.microsoft.com/office/drawing/2014/main" id="{5E586DDF-BECA-413A-81AC-2FB2276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82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595F9DC5-26FE-45EB-AE60-C20F06B88465}"/>
              </a:ext>
            </a:extLst>
          </p:cNvPr>
          <p:cNvSpPr/>
          <p:nvPr/>
        </p:nvSpPr>
        <p:spPr>
          <a:xfrm>
            <a:off x="-156619" y="236782"/>
            <a:ext cx="123486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Садашње време -ПРЕЗЕНТ</a:t>
            </a:r>
            <a:endParaRPr lang="sr-Latn-R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B9A9E605-DDD6-49E6-89AC-43EB60AC3630}"/>
              </a:ext>
            </a:extLst>
          </p:cNvPr>
          <p:cNvSpPr txBox="1"/>
          <p:nvPr/>
        </p:nvSpPr>
        <p:spPr>
          <a:xfrm>
            <a:off x="332045" y="1437111"/>
            <a:ext cx="113712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/>
              <a:t>Презент је прост глаголски облик ( састоји се само од главног глагола).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/>
              <a:t> Њиме казујемо радњу која се дешава у тренутку нашег говора.</a:t>
            </a:r>
            <a:endParaRPr lang="sr-Latn-RS" sz="3600" b="1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9CC7AD69-7E40-4447-8F6A-D107B16F5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39110"/>
              </p:ext>
            </p:extLst>
          </p:nvPr>
        </p:nvGraphicFramePr>
        <p:xfrm>
          <a:off x="2085083" y="4016256"/>
          <a:ext cx="8391227" cy="365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38951">
                  <a:extLst>
                    <a:ext uri="{9D8B030D-6E8A-4147-A177-3AD203B41FA5}">
                      <a16:colId xmlns:a16="http://schemas.microsoft.com/office/drawing/2014/main" val="2877101044"/>
                    </a:ext>
                  </a:extLst>
                </a:gridCol>
                <a:gridCol w="4152276">
                  <a:extLst>
                    <a:ext uri="{9D8B030D-6E8A-4147-A177-3AD203B41FA5}">
                      <a16:colId xmlns:a16="http://schemas.microsoft.com/office/drawing/2014/main" val="2581687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ЈЕДНИНА</a:t>
                      </a:r>
                      <a:endParaRPr lang="sr-Latn-R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МОЖИНА</a:t>
                      </a:r>
                      <a:endParaRPr lang="sr-Latn-R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741426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46DE28A-6E6D-4419-B35F-BB6B33192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355366"/>
              </p:ext>
            </p:extLst>
          </p:nvPr>
        </p:nvGraphicFramePr>
        <p:xfrm>
          <a:off x="2085083" y="4382016"/>
          <a:ext cx="8378052" cy="18288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60803">
                  <a:extLst>
                    <a:ext uri="{9D8B030D-6E8A-4147-A177-3AD203B41FA5}">
                      <a16:colId xmlns:a16="http://schemas.microsoft.com/office/drawing/2014/main" val="2338832260"/>
                    </a:ext>
                  </a:extLst>
                </a:gridCol>
                <a:gridCol w="1705799">
                  <a:extLst>
                    <a:ext uri="{9D8B030D-6E8A-4147-A177-3AD203B41FA5}">
                      <a16:colId xmlns:a16="http://schemas.microsoft.com/office/drawing/2014/main" val="886451138"/>
                    </a:ext>
                  </a:extLst>
                </a:gridCol>
                <a:gridCol w="1244184">
                  <a:extLst>
                    <a:ext uri="{9D8B030D-6E8A-4147-A177-3AD203B41FA5}">
                      <a16:colId xmlns:a16="http://schemas.microsoft.com/office/drawing/2014/main" val="1640147325"/>
                    </a:ext>
                  </a:extLst>
                </a:gridCol>
                <a:gridCol w="1034321">
                  <a:extLst>
                    <a:ext uri="{9D8B030D-6E8A-4147-A177-3AD203B41FA5}">
                      <a16:colId xmlns:a16="http://schemas.microsoft.com/office/drawing/2014/main" val="4175241646"/>
                    </a:ext>
                  </a:extLst>
                </a:gridCol>
                <a:gridCol w="1783830">
                  <a:extLst>
                    <a:ext uri="{9D8B030D-6E8A-4147-A177-3AD203B41FA5}">
                      <a16:colId xmlns:a16="http://schemas.microsoft.com/office/drawing/2014/main" val="1756612327"/>
                    </a:ext>
                  </a:extLst>
                </a:gridCol>
                <a:gridCol w="1349115">
                  <a:extLst>
                    <a:ext uri="{9D8B030D-6E8A-4147-A177-3AD203B41FA5}">
                      <a16:colId xmlns:a16="http://schemas.microsoft.com/office/drawing/2014/main" val="215837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ЛИЦЕ</a:t>
                      </a:r>
                      <a:endParaRPr lang="sr-Latn-R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ЗАМЕНИЦА</a:t>
                      </a:r>
                      <a:endParaRPr lang="sr-Latn-R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ГЛАГОЛ</a:t>
                      </a:r>
                      <a:endParaRPr lang="sr-Latn-R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ЛИЦЕ</a:t>
                      </a:r>
                      <a:endParaRPr lang="sr-Latn-R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ЗАМЕНИЦА</a:t>
                      </a:r>
                      <a:endParaRPr lang="sr-Latn-R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ГЛАГОЛ</a:t>
                      </a:r>
                      <a:endParaRPr lang="sr-Latn-R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663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  <a:endParaRPr lang="sr-Latn-R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Ја</a:t>
                      </a:r>
                      <a:endParaRPr lang="sr-Latn-R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пишем</a:t>
                      </a:r>
                      <a:endParaRPr lang="sr-Latn-R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  <a:endParaRPr lang="sr-Latn-R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 </a:t>
                      </a:r>
                      <a:endParaRPr lang="sr-Latn-R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пишемо</a:t>
                      </a:r>
                      <a:endParaRPr lang="sr-Latn-R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834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endParaRPr lang="sr-Latn-R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</a:t>
                      </a:r>
                      <a:endParaRPr lang="sr-Latn-R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пишеш</a:t>
                      </a:r>
                      <a:endParaRPr lang="sr-Latn-R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endParaRPr lang="sr-Latn-R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</a:t>
                      </a:r>
                      <a:endParaRPr lang="sr-Latn-R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пишете</a:t>
                      </a:r>
                      <a:endParaRPr lang="sr-Latn-R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828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  <a:endParaRPr lang="sr-Latn-R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</a:t>
                      </a:r>
                      <a:endParaRPr lang="sr-Latn-R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r-Cyrl-C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Она</a:t>
                      </a:r>
                      <a:endParaRPr lang="sr-Latn-R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r-Cyrl-C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Оно</a:t>
                      </a:r>
                      <a:endParaRPr lang="sr-Latn-R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пише</a:t>
                      </a:r>
                      <a:endParaRPr lang="sr-Latn-R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  <a:endParaRPr lang="sr-Latn-R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Они</a:t>
                      </a:r>
                      <a:endParaRPr lang="sr-Latn-R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r-Cyrl-C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Оне </a:t>
                      </a:r>
                      <a:endParaRPr lang="sr-Latn-R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r-Cyrl-C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Она</a:t>
                      </a:r>
                      <a:endParaRPr lang="sr-Latn-R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пишу</a:t>
                      </a:r>
                      <a:endParaRPr lang="sr-Latn-R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661265"/>
                  </a:ext>
                </a:extLst>
              </a:tr>
            </a:tbl>
          </a:graphicData>
        </a:graphic>
      </p:graphicFrame>
      <p:sp>
        <p:nvSpPr>
          <p:cNvPr id="11" name="Čuvar mesta za datum 10">
            <a:extLst>
              <a:ext uri="{FF2B5EF4-FFF2-40B4-BE49-F238E27FC236}">
                <a16:creationId xmlns:a16="http://schemas.microsoft.com/office/drawing/2014/main" id="{36617D8D-F0AA-4B5E-B41C-CA9E068CB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387A-A6E5-43B0-BE48-0F780B22FE34}" type="datetime1">
              <a:rPr lang="fr-FR" smtClean="0"/>
              <a:t>12/12/2020</a:t>
            </a:fld>
            <a:endParaRPr lang="sr-Latn-RS"/>
          </a:p>
        </p:txBody>
      </p:sp>
      <p:sp>
        <p:nvSpPr>
          <p:cNvPr id="12" name="Čuvar mesta za podnožje 11">
            <a:extLst>
              <a:ext uri="{FF2B5EF4-FFF2-40B4-BE49-F238E27FC236}">
                <a16:creationId xmlns:a16="http://schemas.microsoft.com/office/drawing/2014/main" id="{422751D2-F852-4B32-AAD2-E56D0F30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478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F0910CB7-7575-4567-B68E-5A89745F6610}"/>
              </a:ext>
            </a:extLst>
          </p:cNvPr>
          <p:cNvSpPr txBox="1"/>
          <p:nvPr/>
        </p:nvSpPr>
        <p:spPr>
          <a:xfrm>
            <a:off x="243590" y="460229"/>
            <a:ext cx="119484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Милан нам  је причао о победи на математичком такмичењу: </a:t>
            </a:r>
          </a:p>
          <a:p>
            <a:r>
              <a:rPr lang="ru-RU" sz="2800" b="1" dirty="0"/>
              <a:t>„ Нисам имао трему. Пажљиво сам прочитао задатке, све сам их урадио и проверио неколико пута!“</a:t>
            </a:r>
            <a:endParaRPr lang="sr-Latn-RS" sz="2800" b="1" dirty="0"/>
          </a:p>
        </p:txBody>
      </p:sp>
      <p:cxnSp>
        <p:nvCxnSpPr>
          <p:cNvPr id="5" name="Prava linija spajanja 4">
            <a:extLst>
              <a:ext uri="{FF2B5EF4-FFF2-40B4-BE49-F238E27FC236}">
                <a16:creationId xmlns:a16="http://schemas.microsoft.com/office/drawing/2014/main" id="{3D6A6AB5-0E6C-41E7-AD6E-9BBAC51B2CB7}"/>
              </a:ext>
            </a:extLst>
          </p:cNvPr>
          <p:cNvCxnSpPr/>
          <p:nvPr/>
        </p:nvCxnSpPr>
        <p:spPr>
          <a:xfrm>
            <a:off x="2188565" y="974361"/>
            <a:ext cx="15889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rava linija spajanja 5">
            <a:extLst>
              <a:ext uri="{FF2B5EF4-FFF2-40B4-BE49-F238E27FC236}">
                <a16:creationId xmlns:a16="http://schemas.microsoft.com/office/drawing/2014/main" id="{84E0C967-EA8A-4892-954E-75922B88926A}"/>
              </a:ext>
            </a:extLst>
          </p:cNvPr>
          <p:cNvCxnSpPr>
            <a:cxnSpLocks/>
          </p:cNvCxnSpPr>
          <p:nvPr/>
        </p:nvCxnSpPr>
        <p:spPr>
          <a:xfrm>
            <a:off x="558383" y="1381594"/>
            <a:ext cx="19299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rava linija spajanja 7">
            <a:extLst>
              <a:ext uri="{FF2B5EF4-FFF2-40B4-BE49-F238E27FC236}">
                <a16:creationId xmlns:a16="http://schemas.microsoft.com/office/drawing/2014/main" id="{6BF3DDA0-541B-4095-8BB4-0D2E2E84F256}"/>
              </a:ext>
            </a:extLst>
          </p:cNvPr>
          <p:cNvCxnSpPr>
            <a:cxnSpLocks/>
          </p:cNvCxnSpPr>
          <p:nvPr/>
        </p:nvCxnSpPr>
        <p:spPr>
          <a:xfrm>
            <a:off x="5219077" y="1416573"/>
            <a:ext cx="2211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FF30DDE9-3CD1-4BBF-915D-231BDEC1DF5D}"/>
              </a:ext>
            </a:extLst>
          </p:cNvPr>
          <p:cNvCxnSpPr>
            <a:cxnSpLocks/>
          </p:cNvCxnSpPr>
          <p:nvPr/>
        </p:nvCxnSpPr>
        <p:spPr>
          <a:xfrm>
            <a:off x="9401333" y="1356612"/>
            <a:ext cx="5221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rava linija spajanja 11">
            <a:extLst>
              <a:ext uri="{FF2B5EF4-FFF2-40B4-BE49-F238E27FC236}">
                <a16:creationId xmlns:a16="http://schemas.microsoft.com/office/drawing/2014/main" id="{615B793B-6764-4A97-838E-F8C7E8F0F75F}"/>
              </a:ext>
            </a:extLst>
          </p:cNvPr>
          <p:cNvCxnSpPr>
            <a:cxnSpLocks/>
          </p:cNvCxnSpPr>
          <p:nvPr/>
        </p:nvCxnSpPr>
        <p:spPr>
          <a:xfrm flipV="1">
            <a:off x="10510604" y="1356612"/>
            <a:ext cx="1076792" cy="174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a linija spajanja 14">
            <a:extLst>
              <a:ext uri="{FF2B5EF4-FFF2-40B4-BE49-F238E27FC236}">
                <a16:creationId xmlns:a16="http://schemas.microsoft.com/office/drawing/2014/main" id="{42BD48ED-2DE7-4BF1-9A18-546C9B634B18}"/>
              </a:ext>
            </a:extLst>
          </p:cNvPr>
          <p:cNvCxnSpPr/>
          <p:nvPr/>
        </p:nvCxnSpPr>
        <p:spPr>
          <a:xfrm>
            <a:off x="243590" y="1845224"/>
            <a:ext cx="15889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0FB011AD-7EE4-46FA-81F4-1E828BF433E7}"/>
              </a:ext>
            </a:extLst>
          </p:cNvPr>
          <p:cNvSpPr txBox="1"/>
          <p:nvPr/>
        </p:nvSpPr>
        <p:spPr>
          <a:xfrm>
            <a:off x="558382" y="2155238"/>
            <a:ext cx="110290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ГЛАГОЛИ: је причао, нисам имао, сам прочитао, сам урадио, сам проверио.</a:t>
            </a:r>
            <a:endParaRPr lang="sr-Latn-RS" sz="2800" b="1" dirty="0"/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id="{750FC72D-414E-4540-AD42-F50E32567D16}"/>
              </a:ext>
            </a:extLst>
          </p:cNvPr>
          <p:cNvSpPr txBox="1"/>
          <p:nvPr/>
        </p:nvSpPr>
        <p:spPr>
          <a:xfrm>
            <a:off x="642080" y="3588630"/>
            <a:ext cx="993847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/>
              <a:t>Шта се казује наведеним глаголским облицима?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/>
              <a:t>Како су исказани догађаји у прошлом времену?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dirty="0"/>
          </a:p>
          <a:p>
            <a:r>
              <a:rPr lang="ru-RU" sz="3600" b="1" dirty="0"/>
              <a:t>То су облици прошлог времена или ПЕРФЕКТА.</a:t>
            </a:r>
            <a:endParaRPr lang="sr-Latn-RS" sz="3600" b="1" dirty="0"/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A13C1E86-8181-4731-9D73-07772E77F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58" y="2252996"/>
            <a:ext cx="3810000" cy="4762500"/>
          </a:xfrm>
          <a:prstGeom prst="rect">
            <a:avLst/>
          </a:prstGeom>
        </p:spPr>
      </p:pic>
      <p:sp>
        <p:nvSpPr>
          <p:cNvPr id="25" name="Čuvar mesta za datum 24">
            <a:extLst>
              <a:ext uri="{FF2B5EF4-FFF2-40B4-BE49-F238E27FC236}">
                <a16:creationId xmlns:a16="http://schemas.microsoft.com/office/drawing/2014/main" id="{77A23F78-A43E-4E6A-868A-BEAEB136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7DB4-F900-4E4D-ADFC-09FE4BF49067}" type="datetime1">
              <a:rPr lang="fr-FR" smtClean="0"/>
              <a:t>12/12/2020</a:t>
            </a:fld>
            <a:endParaRPr lang="sr-Latn-RS"/>
          </a:p>
        </p:txBody>
      </p:sp>
      <p:sp>
        <p:nvSpPr>
          <p:cNvPr id="26" name="Čuvar mesta za podnožje 25">
            <a:extLst>
              <a:ext uri="{FF2B5EF4-FFF2-40B4-BE49-F238E27FC236}">
                <a16:creationId xmlns:a16="http://schemas.microsoft.com/office/drawing/2014/main" id="{0A4A696E-D358-4C15-A919-5A51A465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172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F650ED1E-CBE8-4010-8F85-B52728B1243E}"/>
              </a:ext>
            </a:extLst>
          </p:cNvPr>
          <p:cNvSpPr txBox="1"/>
          <p:nvPr/>
        </p:nvSpPr>
        <p:spPr>
          <a:xfrm>
            <a:off x="91036" y="1708817"/>
            <a:ext cx="1200992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sr-Cyrl-RS" sz="4000" dirty="0"/>
              <a:t>Перфекат је сложен  глаголски облик </a:t>
            </a:r>
          </a:p>
          <a:p>
            <a:r>
              <a:rPr lang="sr-Cyrl-RS" sz="4000" dirty="0"/>
              <a:t>( састоји се од помоћног и главног глагола- </a:t>
            </a:r>
            <a:r>
              <a:rPr lang="sr-Cyrl-RS" sz="4000" dirty="0">
                <a:solidFill>
                  <a:srgbClr val="FF0000"/>
                </a:solidFill>
              </a:rPr>
              <a:t>сам учио </a:t>
            </a:r>
            <a:r>
              <a:rPr lang="sr-Cyrl-RS" sz="4000" dirty="0"/>
              <a:t>).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r-Cyrl-RS" sz="4000" dirty="0"/>
              <a:t>Њиме казујемо радњу која се догодила.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4000" dirty="0"/>
              <a:t>Означава радњу која је вршена или извршена у прошлости.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r-Cyrl-RS" sz="4000" dirty="0"/>
              <a:t>Градимо га од помоћног глагола јесам и глагола који се мења.</a:t>
            </a:r>
            <a:endParaRPr lang="sr-Latn-RS" sz="4000" dirty="0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1E5FB208-F51A-4109-A1CE-3CB4439A4A57}"/>
              </a:ext>
            </a:extLst>
          </p:cNvPr>
          <p:cNvSpPr/>
          <p:nvPr/>
        </p:nvSpPr>
        <p:spPr>
          <a:xfrm>
            <a:off x="-1011379" y="136551"/>
            <a:ext cx="123486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Прошло време -Перфекат</a:t>
            </a:r>
            <a:endParaRPr lang="sr-Latn-R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A5DC1D8-042C-461A-98B8-30714B84E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169" y="136551"/>
            <a:ext cx="1866139" cy="260672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D51A23B-BA83-445B-8551-3B5738D42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169" y="5013891"/>
            <a:ext cx="2030957" cy="1844109"/>
          </a:xfrm>
          <a:prstGeom prst="rect">
            <a:avLst/>
          </a:prstGeom>
        </p:spPr>
      </p:pic>
      <p:sp>
        <p:nvSpPr>
          <p:cNvPr id="9" name="Čuvar mesta za datum 8">
            <a:extLst>
              <a:ext uri="{FF2B5EF4-FFF2-40B4-BE49-F238E27FC236}">
                <a16:creationId xmlns:a16="http://schemas.microsoft.com/office/drawing/2014/main" id="{FB348F75-DF16-4C1F-B3CD-58F6D983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F39F-1070-41C3-84A2-102792B5EEAD}" type="datetime1">
              <a:rPr lang="fr-FR" smtClean="0"/>
              <a:t>12/12/2020</a:t>
            </a:fld>
            <a:endParaRPr lang="sr-Latn-RS"/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4896E86E-E3F2-4FCF-AF4B-EC1706D3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89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B8A39AE-489E-4A64-840E-06D0A54F0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792573"/>
              </p:ext>
            </p:extLst>
          </p:nvPr>
        </p:nvGraphicFramePr>
        <p:xfrm>
          <a:off x="1539915" y="260064"/>
          <a:ext cx="8983180" cy="3740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91590">
                  <a:extLst>
                    <a:ext uri="{9D8B030D-6E8A-4147-A177-3AD203B41FA5}">
                      <a16:colId xmlns:a16="http://schemas.microsoft.com/office/drawing/2014/main" val="999741268"/>
                    </a:ext>
                  </a:extLst>
                </a:gridCol>
                <a:gridCol w="4491590">
                  <a:extLst>
                    <a:ext uri="{9D8B030D-6E8A-4147-A177-3AD203B41FA5}">
                      <a16:colId xmlns:a16="http://schemas.microsoft.com/office/drawing/2014/main" val="3453904180"/>
                    </a:ext>
                  </a:extLst>
                </a:gridCol>
              </a:tblGrid>
              <a:tr h="374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2400">
                          <a:effectLst/>
                        </a:rPr>
                        <a:t>ЈЕДНИНА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2400" dirty="0">
                          <a:effectLst/>
                        </a:rPr>
                        <a:t>ЈЕДНИНА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513129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EB03D8C-B061-44B7-8E51-0C5611A72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031881"/>
              </p:ext>
            </p:extLst>
          </p:nvPr>
        </p:nvGraphicFramePr>
        <p:xfrm>
          <a:off x="1539915" y="634078"/>
          <a:ext cx="8983179" cy="286753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96736">
                  <a:extLst>
                    <a:ext uri="{9D8B030D-6E8A-4147-A177-3AD203B41FA5}">
                      <a16:colId xmlns:a16="http://schemas.microsoft.com/office/drawing/2014/main" val="269305361"/>
                    </a:ext>
                  </a:extLst>
                </a:gridCol>
                <a:gridCol w="1496736">
                  <a:extLst>
                    <a:ext uri="{9D8B030D-6E8A-4147-A177-3AD203B41FA5}">
                      <a16:colId xmlns:a16="http://schemas.microsoft.com/office/drawing/2014/main" val="2817200262"/>
                    </a:ext>
                  </a:extLst>
                </a:gridCol>
                <a:gridCol w="1496736">
                  <a:extLst>
                    <a:ext uri="{9D8B030D-6E8A-4147-A177-3AD203B41FA5}">
                      <a16:colId xmlns:a16="http://schemas.microsoft.com/office/drawing/2014/main" val="1995442189"/>
                    </a:ext>
                  </a:extLst>
                </a:gridCol>
                <a:gridCol w="1497657">
                  <a:extLst>
                    <a:ext uri="{9D8B030D-6E8A-4147-A177-3AD203B41FA5}">
                      <a16:colId xmlns:a16="http://schemas.microsoft.com/office/drawing/2014/main" val="252931563"/>
                    </a:ext>
                  </a:extLst>
                </a:gridCol>
                <a:gridCol w="1497657">
                  <a:extLst>
                    <a:ext uri="{9D8B030D-6E8A-4147-A177-3AD203B41FA5}">
                      <a16:colId xmlns:a16="http://schemas.microsoft.com/office/drawing/2014/main" val="2170129218"/>
                    </a:ext>
                  </a:extLst>
                </a:gridCol>
                <a:gridCol w="1497657">
                  <a:extLst>
                    <a:ext uri="{9D8B030D-6E8A-4147-A177-3AD203B41FA5}">
                      <a16:colId xmlns:a16="http://schemas.microsoft.com/office/drawing/2014/main" val="1094691779"/>
                    </a:ext>
                  </a:extLst>
                </a:gridCol>
              </a:tblGrid>
              <a:tr h="1119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ЛИЦЕ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ЗАМЕНИЦА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ГЛАГОЛ</a:t>
                      </a:r>
                      <a:endParaRPr lang="sr-Latn-RS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са дужим обликом помоћног глагола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ЛИЦЕ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ЗАМЕНИЦА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ГЛАГОЛ</a:t>
                      </a:r>
                      <a:endParaRPr lang="sr-Latn-RS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са краћим обликом помоћног глагола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635704"/>
                  </a:ext>
                </a:extLst>
              </a:tr>
              <a:tr h="191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1.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Ја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јесам  трчао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1.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Ја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сам трчао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1841254"/>
                  </a:ext>
                </a:extLst>
              </a:tr>
              <a:tr h="191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2.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Ти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јеси  трчао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2.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Ти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си трчао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772531"/>
                  </a:ext>
                </a:extLst>
              </a:tr>
              <a:tr h="842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3.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Он</a:t>
                      </a:r>
                      <a:endParaRPr lang="sr-Latn-RS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Она</a:t>
                      </a:r>
                      <a:endParaRPr lang="sr-Latn-RS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Оно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јесте  трча</a:t>
                      </a:r>
                      <a:r>
                        <a:rPr lang="sr-Cyrl-CS" sz="1600" dirty="0"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јесте трча</a:t>
                      </a:r>
                      <a:r>
                        <a:rPr lang="sr-Cyrl-C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Јесте трча</a:t>
                      </a:r>
                      <a:r>
                        <a:rPr lang="sr-Cyrl-C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</a:t>
                      </a:r>
                      <a:endParaRPr lang="sr-Latn-R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3.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Он</a:t>
                      </a:r>
                      <a:endParaRPr lang="sr-Latn-RS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Она</a:t>
                      </a:r>
                      <a:endParaRPr lang="sr-Latn-RS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Оно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је трча</a:t>
                      </a:r>
                      <a:r>
                        <a:rPr lang="sr-Cyrl-CS" sz="1600" dirty="0"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је трча</a:t>
                      </a:r>
                      <a:r>
                        <a:rPr lang="sr-Cyrl-C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Је трча</a:t>
                      </a:r>
                      <a:r>
                        <a:rPr lang="sr-Cyrl-C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</a:t>
                      </a:r>
                      <a:endParaRPr lang="sr-Latn-R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358741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B1EDA4F4-4040-42FC-B3D3-B60973D20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06728"/>
              </p:ext>
            </p:extLst>
          </p:nvPr>
        </p:nvGraphicFramePr>
        <p:xfrm>
          <a:off x="1539914" y="3501611"/>
          <a:ext cx="8983179" cy="3740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87352">
                  <a:extLst>
                    <a:ext uri="{9D8B030D-6E8A-4147-A177-3AD203B41FA5}">
                      <a16:colId xmlns:a16="http://schemas.microsoft.com/office/drawing/2014/main" val="1330488736"/>
                    </a:ext>
                  </a:extLst>
                </a:gridCol>
                <a:gridCol w="4495827">
                  <a:extLst>
                    <a:ext uri="{9D8B030D-6E8A-4147-A177-3AD203B41FA5}">
                      <a16:colId xmlns:a16="http://schemas.microsoft.com/office/drawing/2014/main" val="1709291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2400" dirty="0">
                          <a:effectLst/>
                        </a:rPr>
                        <a:t>МНОЖИНА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2400" dirty="0">
                          <a:effectLst/>
                        </a:rPr>
                        <a:t>МНОЖИНА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250896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AE0A490E-7DAE-44AD-9EBC-F95B10455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068161"/>
              </p:ext>
            </p:extLst>
          </p:nvPr>
        </p:nvGraphicFramePr>
        <p:xfrm>
          <a:off x="1539913" y="3875625"/>
          <a:ext cx="8983179" cy="286753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96736">
                  <a:extLst>
                    <a:ext uri="{9D8B030D-6E8A-4147-A177-3AD203B41FA5}">
                      <a16:colId xmlns:a16="http://schemas.microsoft.com/office/drawing/2014/main" val="3337268201"/>
                    </a:ext>
                  </a:extLst>
                </a:gridCol>
                <a:gridCol w="1496736">
                  <a:extLst>
                    <a:ext uri="{9D8B030D-6E8A-4147-A177-3AD203B41FA5}">
                      <a16:colId xmlns:a16="http://schemas.microsoft.com/office/drawing/2014/main" val="1013461237"/>
                    </a:ext>
                  </a:extLst>
                </a:gridCol>
                <a:gridCol w="1496736">
                  <a:extLst>
                    <a:ext uri="{9D8B030D-6E8A-4147-A177-3AD203B41FA5}">
                      <a16:colId xmlns:a16="http://schemas.microsoft.com/office/drawing/2014/main" val="3867190273"/>
                    </a:ext>
                  </a:extLst>
                </a:gridCol>
                <a:gridCol w="1497657">
                  <a:extLst>
                    <a:ext uri="{9D8B030D-6E8A-4147-A177-3AD203B41FA5}">
                      <a16:colId xmlns:a16="http://schemas.microsoft.com/office/drawing/2014/main" val="4214628822"/>
                    </a:ext>
                  </a:extLst>
                </a:gridCol>
                <a:gridCol w="1497657">
                  <a:extLst>
                    <a:ext uri="{9D8B030D-6E8A-4147-A177-3AD203B41FA5}">
                      <a16:colId xmlns:a16="http://schemas.microsoft.com/office/drawing/2014/main" val="3276808085"/>
                    </a:ext>
                  </a:extLst>
                </a:gridCol>
                <a:gridCol w="1497657">
                  <a:extLst>
                    <a:ext uri="{9D8B030D-6E8A-4147-A177-3AD203B41FA5}">
                      <a16:colId xmlns:a16="http://schemas.microsoft.com/office/drawing/2014/main" val="3396244661"/>
                    </a:ext>
                  </a:extLst>
                </a:gridCol>
              </a:tblGrid>
              <a:tr h="717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ЛИЦЕ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ЗАМЕНИЦА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ГЛАГОЛ</a:t>
                      </a:r>
                      <a:endParaRPr lang="sr-Latn-RS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са дужим обликом помоћног глагола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ЛИЦЕ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ЗАМЕНИЦА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ГЛАГОЛ </a:t>
                      </a:r>
                      <a:endParaRPr lang="sr-Latn-RS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са краћим обликом помоћног глагола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9676581"/>
                  </a:ext>
                </a:extLst>
              </a:tr>
              <a:tr h="219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1.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Ми 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јесмо  трчали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1.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Ми 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смо трчали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259121"/>
                  </a:ext>
                </a:extLst>
              </a:tr>
              <a:tr h="219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2.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Ви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јесте  трчали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2.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Ви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>
                          <a:effectLst/>
                        </a:rPr>
                        <a:t>сте трчали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9184029"/>
                  </a:ext>
                </a:extLst>
              </a:tr>
              <a:tr h="963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3.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Они</a:t>
                      </a:r>
                      <a:endParaRPr lang="sr-Latn-RS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Оне </a:t>
                      </a:r>
                      <a:endParaRPr lang="sr-Latn-RS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Она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јесу  трча</a:t>
                      </a:r>
                      <a:r>
                        <a:rPr lang="sr-Cyrl-CS" sz="1600" dirty="0">
                          <a:solidFill>
                            <a:srgbClr val="FF0000"/>
                          </a:solidFill>
                          <a:effectLst/>
                        </a:rPr>
                        <a:t>ли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јесу трча</a:t>
                      </a:r>
                      <a:r>
                        <a:rPr lang="sr-Cyrl-C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јесу трча</a:t>
                      </a:r>
                      <a:r>
                        <a:rPr lang="sr-Cyrl-C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</a:t>
                      </a:r>
                      <a:endParaRPr lang="sr-Latn-R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3.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Они</a:t>
                      </a:r>
                      <a:endParaRPr lang="sr-Latn-RS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Оне </a:t>
                      </a:r>
                      <a:endParaRPr lang="sr-Latn-RS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Она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</a:rPr>
                        <a:t>су трча</a:t>
                      </a:r>
                      <a:r>
                        <a:rPr lang="sr-Cyrl-CS" sz="1600" dirty="0">
                          <a:solidFill>
                            <a:srgbClr val="FF0000"/>
                          </a:solidFill>
                          <a:effectLst/>
                        </a:rPr>
                        <a:t>ли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 трч</a:t>
                      </a:r>
                      <a:r>
                        <a:rPr lang="sr-Cyrl-C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 трча</a:t>
                      </a:r>
                      <a:r>
                        <a:rPr lang="sr-Cyrl-C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</a:t>
                      </a:r>
                      <a:endParaRPr lang="sr-Latn-R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574250"/>
                  </a:ext>
                </a:extLst>
              </a:tr>
            </a:tbl>
          </a:graphicData>
        </a:graphic>
      </p:graphicFrame>
      <p:sp>
        <p:nvSpPr>
          <p:cNvPr id="10" name="Čuvar mesta za datum 9">
            <a:extLst>
              <a:ext uri="{FF2B5EF4-FFF2-40B4-BE49-F238E27FC236}">
                <a16:creationId xmlns:a16="http://schemas.microsoft.com/office/drawing/2014/main" id="{F2B47E7C-71B7-4E95-9581-D2BB4DF9D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1647-B23C-43C3-A378-64F3578E1EDD}" type="datetime1">
              <a:rPr lang="fr-FR" smtClean="0"/>
              <a:t>12/12/2020</a:t>
            </a:fld>
            <a:endParaRPr lang="sr-Latn-RS"/>
          </a:p>
        </p:txBody>
      </p:sp>
      <p:sp>
        <p:nvSpPr>
          <p:cNvPr id="11" name="Čuvar mesta za podnožje 10">
            <a:extLst>
              <a:ext uri="{FF2B5EF4-FFF2-40B4-BE49-F238E27FC236}">
                <a16:creationId xmlns:a16="http://schemas.microsoft.com/office/drawing/2014/main" id="{55F6D73A-6F3C-4489-9171-A44268E8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801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979AD46B-A586-4CB6-8939-00F255A59E2C}"/>
              </a:ext>
            </a:extLst>
          </p:cNvPr>
          <p:cNvSpPr txBox="1"/>
          <p:nvPr/>
        </p:nvSpPr>
        <p:spPr>
          <a:xfrm>
            <a:off x="196746" y="373877"/>
            <a:ext cx="117985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Доћи ће пролеће. Сунце ће пробудити природу. Олистаће дрвеће. Цвеће ће мирисати.</a:t>
            </a:r>
            <a:endParaRPr lang="sr-Latn-RS" sz="3600" b="1" dirty="0"/>
          </a:p>
        </p:txBody>
      </p:sp>
      <p:cxnSp>
        <p:nvCxnSpPr>
          <p:cNvPr id="4" name="Prava linija spajanja 3">
            <a:extLst>
              <a:ext uri="{FF2B5EF4-FFF2-40B4-BE49-F238E27FC236}">
                <a16:creationId xmlns:a16="http://schemas.microsoft.com/office/drawing/2014/main" id="{B6265F5A-248F-47BC-8BD6-5178CD25ED13}"/>
              </a:ext>
            </a:extLst>
          </p:cNvPr>
          <p:cNvCxnSpPr>
            <a:cxnSpLocks/>
          </p:cNvCxnSpPr>
          <p:nvPr/>
        </p:nvCxnSpPr>
        <p:spPr>
          <a:xfrm>
            <a:off x="196746" y="974361"/>
            <a:ext cx="17669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rava linija spajanja 5">
            <a:extLst>
              <a:ext uri="{FF2B5EF4-FFF2-40B4-BE49-F238E27FC236}">
                <a16:creationId xmlns:a16="http://schemas.microsoft.com/office/drawing/2014/main" id="{320D8BA0-FDDC-4CD6-845F-F33C473BC4E8}"/>
              </a:ext>
            </a:extLst>
          </p:cNvPr>
          <p:cNvCxnSpPr>
            <a:cxnSpLocks/>
          </p:cNvCxnSpPr>
          <p:nvPr/>
        </p:nvCxnSpPr>
        <p:spPr>
          <a:xfrm>
            <a:off x="5166611" y="974361"/>
            <a:ext cx="27781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rava linija spajanja 7">
            <a:extLst>
              <a:ext uri="{FF2B5EF4-FFF2-40B4-BE49-F238E27FC236}">
                <a16:creationId xmlns:a16="http://schemas.microsoft.com/office/drawing/2014/main" id="{73EC449C-D73D-4DA3-97BD-BD2A6DC0CEAF}"/>
              </a:ext>
            </a:extLst>
          </p:cNvPr>
          <p:cNvCxnSpPr>
            <a:cxnSpLocks/>
          </p:cNvCxnSpPr>
          <p:nvPr/>
        </p:nvCxnSpPr>
        <p:spPr>
          <a:xfrm>
            <a:off x="9983450" y="959371"/>
            <a:ext cx="18437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AFC90D4E-B73C-4319-A905-C6DC594273BC}"/>
              </a:ext>
            </a:extLst>
          </p:cNvPr>
          <p:cNvCxnSpPr>
            <a:cxnSpLocks/>
          </p:cNvCxnSpPr>
          <p:nvPr/>
        </p:nvCxnSpPr>
        <p:spPr>
          <a:xfrm>
            <a:off x="3252866" y="1574206"/>
            <a:ext cx="2683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5FFC3495-9D79-4E1F-8A10-3E904BB0814F}"/>
              </a:ext>
            </a:extLst>
          </p:cNvPr>
          <p:cNvSpPr txBox="1"/>
          <p:nvPr/>
        </p:nvSpPr>
        <p:spPr>
          <a:xfrm>
            <a:off x="283564" y="1989385"/>
            <a:ext cx="11798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ГЛАГОЛИ: доћи ће, ће пробудити, олистаће, ће мирисати.</a:t>
            </a:r>
            <a:endParaRPr lang="sr-Latn-RS" sz="3600" b="1" dirty="0"/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ED9A149A-4790-4234-B851-C0EE8552B3F4}"/>
              </a:ext>
            </a:extLst>
          </p:cNvPr>
          <p:cNvSpPr txBox="1"/>
          <p:nvPr/>
        </p:nvSpPr>
        <p:spPr>
          <a:xfrm>
            <a:off x="405984" y="2890391"/>
            <a:ext cx="113800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/>
              <a:t>Шта се казује наведеним глаголским облицима 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/>
              <a:t>Како су исказани догађаји у будућем времену ? </a:t>
            </a:r>
            <a:endParaRPr lang="sr-Latn-RS" sz="3200" b="1" dirty="0"/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4CB4BBD5-C3D9-4961-AA43-518A6ABE0091}"/>
              </a:ext>
            </a:extLst>
          </p:cNvPr>
          <p:cNvSpPr txBox="1"/>
          <p:nvPr/>
        </p:nvSpPr>
        <p:spPr>
          <a:xfrm>
            <a:off x="283564" y="4637463"/>
            <a:ext cx="11046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 су облици прошлог </a:t>
            </a:r>
            <a:r>
              <a:rPr lang="ru-RU" sz="3600" b="1" dirty="0">
                <a:solidFill>
                  <a:prstClr val="black"/>
                </a:solidFill>
                <a:latin typeface="Calibri" panose="020F0502020204030204"/>
              </a:rPr>
              <a:t>будућег времена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или ФУТУРА.</a:t>
            </a:r>
            <a:endParaRPr kumimoji="0" lang="sr-Latn-R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B20751F5-31A3-4304-A7E3-8287401AB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311" y="2363939"/>
            <a:ext cx="2335884" cy="2919855"/>
          </a:xfrm>
          <a:prstGeom prst="rect">
            <a:avLst/>
          </a:prstGeom>
        </p:spPr>
      </p:pic>
      <p:sp>
        <p:nvSpPr>
          <p:cNvPr id="24" name="Čuvar mesta za datum 23">
            <a:extLst>
              <a:ext uri="{FF2B5EF4-FFF2-40B4-BE49-F238E27FC236}">
                <a16:creationId xmlns:a16="http://schemas.microsoft.com/office/drawing/2014/main" id="{A72E745F-D30C-477A-8E7B-2F86A2D1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8781-0469-4227-8741-510C3A256089}" type="datetime1">
              <a:rPr lang="fr-FR" smtClean="0"/>
              <a:t>12/12/2020</a:t>
            </a:fld>
            <a:endParaRPr lang="sr-Latn-RS"/>
          </a:p>
        </p:txBody>
      </p:sp>
      <p:sp>
        <p:nvSpPr>
          <p:cNvPr id="25" name="Čuvar mesta za podnožje 24">
            <a:extLst>
              <a:ext uri="{FF2B5EF4-FFF2-40B4-BE49-F238E27FC236}">
                <a16:creationId xmlns:a16="http://schemas.microsoft.com/office/drawing/2014/main" id="{37A46AC3-31F6-4432-8774-5B11EBD5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042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1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715</Words>
  <Application>Microsoft Office PowerPoint</Application>
  <PresentationFormat>Široki ekran</PresentationFormat>
  <Paragraphs>200</Paragraphs>
  <Slides>12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Tema Office</vt:lpstr>
      <vt:lpstr>1_Tema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41</cp:revision>
  <dcterms:created xsi:type="dcterms:W3CDTF">2020-12-12T08:07:20Z</dcterms:created>
  <dcterms:modified xsi:type="dcterms:W3CDTF">2020-12-12T18:56:10Z</dcterms:modified>
</cp:coreProperties>
</file>