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D34E4DA-3A4E-4E1A-AC07-4C964E305A4C}">
  <a:tblStyle styleId="{2D34E4DA-3A4E-4E1A-AC07-4C964E305A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275654a65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275654a65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275654a65_0_1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275654a65_0_1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f7d878e48_0_4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f7d878e48_0_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f7d878e48_0_4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f7d878e48_0_4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f7d878e48_0_5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f7d878e48_0_5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7f7d878e48_0_5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7f7d878e48_0_5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7f7d878e48_0_5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7f7d878e48_0_5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рилагођени изглед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 txBox="1"/>
          <p:nvPr>
            <p:ph type="ctrTitle"/>
          </p:nvPr>
        </p:nvSpPr>
        <p:spPr>
          <a:xfrm>
            <a:off x="3562350" y="1163525"/>
            <a:ext cx="4781700" cy="2507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рилагођени изглед 1">
  <p:cSld name="AUTOLAYOUT_1">
    <p:bg>
      <p:bgPr>
        <a:solidFill>
          <a:srgbClr val="FFFFFF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329350" y="1108375"/>
            <a:ext cx="3997500" cy="10242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329350" y="2195100"/>
            <a:ext cx="3997500" cy="1835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●"/>
              <a:defRPr sz="1600">
                <a:solidFill>
                  <a:srgbClr val="61616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ctrTitle"/>
          </p:nvPr>
        </p:nvSpPr>
        <p:spPr>
          <a:xfrm>
            <a:off x="796925" y="1485100"/>
            <a:ext cx="4275300" cy="25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Упоређивање бројева прве стотине</a:t>
            </a:r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11499" l="52646" r="1952" t="3762"/>
          <a:stretch/>
        </p:blipFill>
        <p:spPr>
          <a:xfrm>
            <a:off x="5223637" y="1485088"/>
            <a:ext cx="2214125" cy="194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047975" y="1118550"/>
            <a:ext cx="5530500" cy="102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Упоређивали смо бројеве прве и друге десетице...</a:t>
            </a:r>
            <a:endParaRPr/>
          </a:p>
        </p:txBody>
      </p:sp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b="10546" l="1647" r="52953" t="3432"/>
          <a:stretch/>
        </p:blipFill>
        <p:spPr>
          <a:xfrm>
            <a:off x="641725" y="539750"/>
            <a:ext cx="2214125" cy="20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6"/>
          <p:cNvSpPr txBox="1"/>
          <p:nvPr/>
        </p:nvSpPr>
        <p:spPr>
          <a:xfrm>
            <a:off x="1342250" y="2796325"/>
            <a:ext cx="1426200" cy="7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000"/>
              <a:t>4 &lt; 9</a:t>
            </a:r>
            <a:endParaRPr sz="3000"/>
          </a:p>
        </p:txBody>
      </p:sp>
      <p:sp>
        <p:nvSpPr>
          <p:cNvPr id="72" name="Google Shape;72;p16"/>
          <p:cNvSpPr txBox="1"/>
          <p:nvPr/>
        </p:nvSpPr>
        <p:spPr>
          <a:xfrm>
            <a:off x="1356225" y="3537350"/>
            <a:ext cx="14997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000"/>
              <a:t>8 &lt; 15</a:t>
            </a:r>
            <a:endParaRPr sz="3000"/>
          </a:p>
        </p:txBody>
      </p:sp>
      <p:sp>
        <p:nvSpPr>
          <p:cNvPr id="73" name="Google Shape;73;p16"/>
          <p:cNvSpPr txBox="1"/>
          <p:nvPr/>
        </p:nvSpPr>
        <p:spPr>
          <a:xfrm>
            <a:off x="1356225" y="4152375"/>
            <a:ext cx="1608000" cy="5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000"/>
              <a:t>7 &gt; 2</a:t>
            </a:r>
            <a:endParaRPr sz="3000"/>
          </a:p>
        </p:txBody>
      </p:sp>
      <p:sp>
        <p:nvSpPr>
          <p:cNvPr id="74" name="Google Shape;74;p16"/>
          <p:cNvSpPr txBox="1"/>
          <p:nvPr/>
        </p:nvSpPr>
        <p:spPr>
          <a:xfrm>
            <a:off x="4292375" y="2894200"/>
            <a:ext cx="1901400" cy="7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000"/>
              <a:t>14 &gt; 11 </a:t>
            </a:r>
            <a:endParaRPr sz="3000"/>
          </a:p>
        </p:txBody>
      </p:sp>
      <p:sp>
        <p:nvSpPr>
          <p:cNvPr id="75" name="Google Shape;75;p16"/>
          <p:cNvSpPr txBox="1"/>
          <p:nvPr/>
        </p:nvSpPr>
        <p:spPr>
          <a:xfrm>
            <a:off x="4243325" y="3565250"/>
            <a:ext cx="1999500" cy="5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000"/>
              <a:t>1д 6ј = 16</a:t>
            </a:r>
            <a:endParaRPr sz="3000"/>
          </a:p>
        </p:txBody>
      </p:sp>
      <p:sp>
        <p:nvSpPr>
          <p:cNvPr id="76" name="Google Shape;76;p16"/>
          <p:cNvSpPr txBox="1"/>
          <p:nvPr/>
        </p:nvSpPr>
        <p:spPr>
          <a:xfrm>
            <a:off x="4292375" y="4152375"/>
            <a:ext cx="16920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000"/>
              <a:t>20 &gt; 12</a:t>
            </a:r>
            <a:endParaRPr sz="3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29350" y="349525"/>
            <a:ext cx="8297400" cy="5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sr" sz="2400"/>
              <a:t>А сад упоређујемо бројеве до 100...</a:t>
            </a:r>
            <a:endParaRPr sz="2400"/>
          </a:p>
        </p:txBody>
      </p:sp>
      <p:graphicFrame>
        <p:nvGraphicFramePr>
          <p:cNvPr id="82" name="Google Shape;82;p17"/>
          <p:cNvGraphicFramePr/>
          <p:nvPr/>
        </p:nvGraphicFramePr>
        <p:xfrm>
          <a:off x="32935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oogle Shape;83;p17"/>
          <p:cNvGraphicFramePr/>
          <p:nvPr/>
        </p:nvGraphicFramePr>
        <p:xfrm>
          <a:off x="329350" y="152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oogle Shape;84;p17"/>
          <p:cNvGraphicFramePr/>
          <p:nvPr/>
        </p:nvGraphicFramePr>
        <p:xfrm>
          <a:off x="329350" y="1025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85" name="Google Shape;85;p17"/>
          <p:cNvSpPr txBox="1"/>
          <p:nvPr/>
        </p:nvSpPr>
        <p:spPr>
          <a:xfrm>
            <a:off x="2824250" y="2773275"/>
            <a:ext cx="3873000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/>
              <a:t> </a:t>
            </a:r>
            <a:r>
              <a:rPr lang="sr" sz="3600">
                <a:solidFill>
                  <a:srgbClr val="FF0000"/>
                </a:solidFill>
              </a:rPr>
              <a:t>2</a:t>
            </a:r>
            <a:r>
              <a:rPr lang="sr" sz="3600">
                <a:solidFill>
                  <a:srgbClr val="4A86E8"/>
                </a:solidFill>
              </a:rPr>
              <a:t>6</a:t>
            </a:r>
            <a:endParaRPr sz="3600">
              <a:solidFill>
                <a:srgbClr val="4A86E8"/>
              </a:solidFill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5634600" y="2801625"/>
            <a:ext cx="1621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>
                <a:solidFill>
                  <a:srgbClr val="FF0000"/>
                </a:solidFill>
              </a:rPr>
              <a:t>2</a:t>
            </a:r>
            <a:r>
              <a:rPr lang="sr" sz="3600">
                <a:solidFill>
                  <a:srgbClr val="4A86E8"/>
                </a:solidFill>
              </a:rPr>
              <a:t>4</a:t>
            </a:r>
            <a:endParaRPr sz="3600">
              <a:solidFill>
                <a:srgbClr val="4A86E8"/>
              </a:solidFill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423400" y="3514275"/>
            <a:ext cx="76341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Прво погледамо колико десетица има сваки број.</a:t>
            </a:r>
            <a:endParaRPr sz="1800">
              <a:solidFill>
                <a:srgbClr val="38761D"/>
              </a:solidFill>
            </a:endParaRPr>
          </a:p>
        </p:txBody>
      </p:sp>
      <p:graphicFrame>
        <p:nvGraphicFramePr>
          <p:cNvPr id="88" name="Google Shape;88;p17"/>
          <p:cNvGraphicFramePr/>
          <p:nvPr/>
        </p:nvGraphicFramePr>
        <p:xfrm>
          <a:off x="476340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7"/>
          <p:cNvGraphicFramePr/>
          <p:nvPr/>
        </p:nvGraphicFramePr>
        <p:xfrm>
          <a:off x="4763400" y="1549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oogle Shape;90;p17"/>
          <p:cNvGraphicFramePr/>
          <p:nvPr/>
        </p:nvGraphicFramePr>
        <p:xfrm>
          <a:off x="4763400" y="1037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91" name="Google Shape;91;p17"/>
          <p:cNvSpPr txBox="1"/>
          <p:nvPr/>
        </p:nvSpPr>
        <p:spPr>
          <a:xfrm>
            <a:off x="4257375" y="2572954"/>
            <a:ext cx="783000" cy="9129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</p:txBody>
      </p:sp>
      <p:sp>
        <p:nvSpPr>
          <p:cNvPr id="92" name="Google Shape;92;p17"/>
          <p:cNvSpPr txBox="1"/>
          <p:nvPr/>
        </p:nvSpPr>
        <p:spPr>
          <a:xfrm>
            <a:off x="423400" y="3971650"/>
            <a:ext cx="84096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Ако је број десетица једнак, онда гледамо колико јединица има сваки број.</a:t>
            </a:r>
            <a:r>
              <a:rPr lang="sr">
                <a:solidFill>
                  <a:srgbClr val="38761D"/>
                </a:solidFill>
              </a:rPr>
              <a:t> 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3048025" y="2522975"/>
            <a:ext cx="4194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94" name="Google Shape;94;p17"/>
          <p:cNvSpPr txBox="1"/>
          <p:nvPr/>
        </p:nvSpPr>
        <p:spPr>
          <a:xfrm>
            <a:off x="5662575" y="2586600"/>
            <a:ext cx="419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95" name="Google Shape;95;p17"/>
          <p:cNvSpPr txBox="1"/>
          <p:nvPr/>
        </p:nvSpPr>
        <p:spPr>
          <a:xfrm>
            <a:off x="3313650" y="2519488"/>
            <a:ext cx="3495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ј</a:t>
            </a:r>
            <a:endParaRPr sz="1800"/>
          </a:p>
        </p:txBody>
      </p:sp>
      <p:sp>
        <p:nvSpPr>
          <p:cNvPr id="96" name="Google Shape;96;p17"/>
          <p:cNvSpPr txBox="1"/>
          <p:nvPr/>
        </p:nvSpPr>
        <p:spPr>
          <a:xfrm>
            <a:off x="6012200" y="2586600"/>
            <a:ext cx="2826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ј</a:t>
            </a:r>
            <a:endParaRPr sz="1800"/>
          </a:p>
        </p:txBody>
      </p:sp>
      <p:sp>
        <p:nvSpPr>
          <p:cNvPr id="97" name="Google Shape;97;p17"/>
          <p:cNvSpPr txBox="1"/>
          <p:nvPr/>
        </p:nvSpPr>
        <p:spPr>
          <a:xfrm>
            <a:off x="423400" y="4342150"/>
            <a:ext cx="78816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П</a:t>
            </a:r>
            <a:r>
              <a:rPr lang="sr" sz="1800">
                <a:solidFill>
                  <a:srgbClr val="38761D"/>
                </a:solidFill>
              </a:rPr>
              <a:t>рви број има више јединица, дакле он је </a:t>
            </a:r>
            <a:endParaRPr sz="1800">
              <a:solidFill>
                <a:srgbClr val="38761D"/>
              </a:solidFill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4351725" y="2432799"/>
            <a:ext cx="594300" cy="11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6000"/>
              <a:t>&gt;</a:t>
            </a:r>
            <a:endParaRPr sz="6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18"/>
          <p:cNvGraphicFramePr/>
          <p:nvPr/>
        </p:nvGraphicFramePr>
        <p:xfrm>
          <a:off x="32935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Google Shape;104;p18"/>
          <p:cNvGraphicFramePr/>
          <p:nvPr/>
        </p:nvGraphicFramePr>
        <p:xfrm>
          <a:off x="329350" y="152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Google Shape;105;p18"/>
          <p:cNvGraphicFramePr/>
          <p:nvPr/>
        </p:nvGraphicFramePr>
        <p:xfrm>
          <a:off x="32935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06" name="Google Shape;106;p18"/>
          <p:cNvSpPr txBox="1"/>
          <p:nvPr/>
        </p:nvSpPr>
        <p:spPr>
          <a:xfrm>
            <a:off x="2824250" y="2773275"/>
            <a:ext cx="3873000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/>
              <a:t> </a:t>
            </a:r>
            <a:r>
              <a:rPr lang="sr" sz="3600">
                <a:solidFill>
                  <a:srgbClr val="FF0000"/>
                </a:solidFill>
              </a:rPr>
              <a:t>4</a:t>
            </a:r>
            <a:r>
              <a:rPr lang="sr" sz="3600">
                <a:solidFill>
                  <a:srgbClr val="4A86E8"/>
                </a:solidFill>
              </a:rPr>
              <a:t>5</a:t>
            </a:r>
            <a:endParaRPr sz="3600">
              <a:solidFill>
                <a:srgbClr val="4A86E8"/>
              </a:solidFill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5634600" y="2801625"/>
            <a:ext cx="1621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>
                <a:solidFill>
                  <a:srgbClr val="FF0000"/>
                </a:solidFill>
              </a:rPr>
              <a:t>4</a:t>
            </a:r>
            <a:r>
              <a:rPr lang="sr" sz="3600">
                <a:solidFill>
                  <a:srgbClr val="4A86E8"/>
                </a:solidFill>
              </a:rPr>
              <a:t>7</a:t>
            </a:r>
            <a:endParaRPr sz="3600">
              <a:solidFill>
                <a:srgbClr val="4A86E8"/>
              </a:solidFill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423400" y="3514275"/>
            <a:ext cx="76341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Прво погледамо колико десетица има сваки број.</a:t>
            </a:r>
            <a:endParaRPr sz="1800">
              <a:solidFill>
                <a:srgbClr val="38761D"/>
              </a:solidFill>
            </a:endParaRPr>
          </a:p>
        </p:txBody>
      </p:sp>
      <p:graphicFrame>
        <p:nvGraphicFramePr>
          <p:cNvPr id="109" name="Google Shape;109;p18"/>
          <p:cNvGraphicFramePr/>
          <p:nvPr/>
        </p:nvGraphicFramePr>
        <p:xfrm>
          <a:off x="476340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" name="Google Shape;110;p18"/>
          <p:cNvGraphicFramePr/>
          <p:nvPr/>
        </p:nvGraphicFramePr>
        <p:xfrm>
          <a:off x="4763400" y="1549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oogle Shape;111;p18"/>
          <p:cNvGraphicFramePr/>
          <p:nvPr/>
        </p:nvGraphicFramePr>
        <p:xfrm>
          <a:off x="476340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5"/>
                <a:gridCol w="406975"/>
                <a:gridCol w="406975"/>
                <a:gridCol w="406975"/>
                <a:gridCol w="406975"/>
                <a:gridCol w="406975"/>
                <a:gridCol w="4069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12" name="Google Shape;112;p18"/>
          <p:cNvSpPr txBox="1"/>
          <p:nvPr/>
        </p:nvSpPr>
        <p:spPr>
          <a:xfrm>
            <a:off x="4257375" y="2572954"/>
            <a:ext cx="783000" cy="9129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</p:txBody>
      </p:sp>
      <p:sp>
        <p:nvSpPr>
          <p:cNvPr id="113" name="Google Shape;113;p18"/>
          <p:cNvSpPr txBox="1"/>
          <p:nvPr/>
        </p:nvSpPr>
        <p:spPr>
          <a:xfrm>
            <a:off x="423400" y="3971650"/>
            <a:ext cx="84096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Ако је број десетица једнак, онда гледамо колико јединица има сваки број.</a:t>
            </a:r>
            <a:r>
              <a:rPr lang="sr">
                <a:solidFill>
                  <a:srgbClr val="38761D"/>
                </a:solidFill>
              </a:rPr>
              <a:t> 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3048025" y="2522975"/>
            <a:ext cx="4194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115" name="Google Shape;115;p18"/>
          <p:cNvSpPr txBox="1"/>
          <p:nvPr/>
        </p:nvSpPr>
        <p:spPr>
          <a:xfrm>
            <a:off x="5662575" y="2586600"/>
            <a:ext cx="419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116" name="Google Shape;116;p18"/>
          <p:cNvSpPr txBox="1"/>
          <p:nvPr/>
        </p:nvSpPr>
        <p:spPr>
          <a:xfrm>
            <a:off x="3313650" y="2519488"/>
            <a:ext cx="3495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ј</a:t>
            </a:r>
            <a:endParaRPr sz="1800"/>
          </a:p>
        </p:txBody>
      </p:sp>
      <p:sp>
        <p:nvSpPr>
          <p:cNvPr id="117" name="Google Shape;117;p18"/>
          <p:cNvSpPr txBox="1"/>
          <p:nvPr/>
        </p:nvSpPr>
        <p:spPr>
          <a:xfrm>
            <a:off x="6012200" y="2586600"/>
            <a:ext cx="2826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ј</a:t>
            </a:r>
            <a:endParaRPr sz="1800"/>
          </a:p>
        </p:txBody>
      </p:sp>
      <p:sp>
        <p:nvSpPr>
          <p:cNvPr id="118" name="Google Shape;118;p18"/>
          <p:cNvSpPr txBox="1"/>
          <p:nvPr/>
        </p:nvSpPr>
        <p:spPr>
          <a:xfrm>
            <a:off x="423400" y="4342150"/>
            <a:ext cx="78816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Први број има мање јединица, дакле он је </a:t>
            </a:r>
            <a:endParaRPr sz="1800">
              <a:solidFill>
                <a:srgbClr val="38761D"/>
              </a:solidFill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4351725" y="2432799"/>
            <a:ext cx="594300" cy="11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6000"/>
              <a:t>&lt;</a:t>
            </a:r>
            <a:endParaRPr sz="6000"/>
          </a:p>
        </p:txBody>
      </p:sp>
      <p:graphicFrame>
        <p:nvGraphicFramePr>
          <p:cNvPr id="120" name="Google Shape;120;p18"/>
          <p:cNvGraphicFramePr/>
          <p:nvPr/>
        </p:nvGraphicFramePr>
        <p:xfrm>
          <a:off x="329350" y="72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" name="Google Shape;121;p18"/>
          <p:cNvGraphicFramePr/>
          <p:nvPr/>
        </p:nvGraphicFramePr>
        <p:xfrm>
          <a:off x="329350" y="1122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Google Shape;122;p18"/>
          <p:cNvGraphicFramePr/>
          <p:nvPr/>
        </p:nvGraphicFramePr>
        <p:xfrm>
          <a:off x="4763400" y="83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Google Shape;123;p18"/>
          <p:cNvGraphicFramePr/>
          <p:nvPr/>
        </p:nvGraphicFramePr>
        <p:xfrm>
          <a:off x="4763400" y="11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Google Shape;128;p19"/>
          <p:cNvGraphicFramePr/>
          <p:nvPr/>
        </p:nvGraphicFramePr>
        <p:xfrm>
          <a:off x="32935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Google Shape;129;p19"/>
          <p:cNvGraphicFramePr/>
          <p:nvPr/>
        </p:nvGraphicFramePr>
        <p:xfrm>
          <a:off x="329350" y="152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Google Shape;130;p19"/>
          <p:cNvGraphicFramePr/>
          <p:nvPr/>
        </p:nvGraphicFramePr>
        <p:xfrm>
          <a:off x="32935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5"/>
                <a:gridCol w="406975"/>
                <a:gridCol w="406975"/>
                <a:gridCol w="406975"/>
                <a:gridCol w="406975"/>
                <a:gridCol w="406975"/>
                <a:gridCol w="4069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31" name="Google Shape;131;p19"/>
          <p:cNvSpPr txBox="1"/>
          <p:nvPr/>
        </p:nvSpPr>
        <p:spPr>
          <a:xfrm>
            <a:off x="2838225" y="3849850"/>
            <a:ext cx="3873000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/>
              <a:t> </a:t>
            </a:r>
            <a:r>
              <a:rPr lang="sr" sz="3600">
                <a:solidFill>
                  <a:srgbClr val="FF0000"/>
                </a:solidFill>
              </a:rPr>
              <a:t>7</a:t>
            </a:r>
            <a:r>
              <a:rPr lang="sr" sz="3600">
                <a:solidFill>
                  <a:srgbClr val="4A86E8"/>
                </a:solidFill>
              </a:rPr>
              <a:t>7</a:t>
            </a:r>
            <a:endParaRPr sz="3600">
              <a:solidFill>
                <a:srgbClr val="4A86E8"/>
              </a:solidFill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5577350" y="3878200"/>
            <a:ext cx="1621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>
                <a:solidFill>
                  <a:srgbClr val="FF0000"/>
                </a:solidFill>
              </a:rPr>
              <a:t>7</a:t>
            </a:r>
            <a:r>
              <a:rPr lang="sr" sz="3600">
                <a:solidFill>
                  <a:srgbClr val="4A86E8"/>
                </a:solidFill>
              </a:rPr>
              <a:t>3</a:t>
            </a:r>
            <a:endParaRPr sz="3600">
              <a:solidFill>
                <a:srgbClr val="4A86E8"/>
              </a:solidFill>
            </a:endParaRPr>
          </a:p>
        </p:txBody>
      </p:sp>
      <p:graphicFrame>
        <p:nvGraphicFramePr>
          <p:cNvPr id="133" name="Google Shape;133;p19"/>
          <p:cNvGraphicFramePr/>
          <p:nvPr/>
        </p:nvGraphicFramePr>
        <p:xfrm>
          <a:off x="476340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Google Shape;134;p19"/>
          <p:cNvGraphicFramePr/>
          <p:nvPr/>
        </p:nvGraphicFramePr>
        <p:xfrm>
          <a:off x="4763400" y="1549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Google Shape;135;p19"/>
          <p:cNvGraphicFramePr/>
          <p:nvPr/>
        </p:nvGraphicFramePr>
        <p:xfrm>
          <a:off x="476340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5"/>
                <a:gridCol w="406975"/>
                <a:gridCol w="4069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36" name="Google Shape;136;p19"/>
          <p:cNvSpPr txBox="1"/>
          <p:nvPr/>
        </p:nvSpPr>
        <p:spPr>
          <a:xfrm>
            <a:off x="4274850" y="3763904"/>
            <a:ext cx="783000" cy="9129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</p:txBody>
      </p:sp>
      <p:sp>
        <p:nvSpPr>
          <p:cNvPr id="137" name="Google Shape;137;p19"/>
          <p:cNvSpPr txBox="1"/>
          <p:nvPr/>
        </p:nvSpPr>
        <p:spPr>
          <a:xfrm>
            <a:off x="3048025" y="3575350"/>
            <a:ext cx="4194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138" name="Google Shape;138;p19"/>
          <p:cNvSpPr txBox="1"/>
          <p:nvPr/>
        </p:nvSpPr>
        <p:spPr>
          <a:xfrm>
            <a:off x="5675225" y="3621850"/>
            <a:ext cx="419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139" name="Google Shape;139;p19"/>
          <p:cNvSpPr txBox="1"/>
          <p:nvPr/>
        </p:nvSpPr>
        <p:spPr>
          <a:xfrm>
            <a:off x="3307975" y="3586263"/>
            <a:ext cx="3495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ј</a:t>
            </a:r>
            <a:endParaRPr sz="1800"/>
          </a:p>
        </p:txBody>
      </p:sp>
      <p:sp>
        <p:nvSpPr>
          <p:cNvPr id="140" name="Google Shape;140;p19"/>
          <p:cNvSpPr txBox="1"/>
          <p:nvPr/>
        </p:nvSpPr>
        <p:spPr>
          <a:xfrm>
            <a:off x="5984313" y="3621850"/>
            <a:ext cx="2826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ј</a:t>
            </a:r>
            <a:endParaRPr sz="1800"/>
          </a:p>
        </p:txBody>
      </p:sp>
      <p:sp>
        <p:nvSpPr>
          <p:cNvPr id="141" name="Google Shape;141;p19"/>
          <p:cNvSpPr txBox="1"/>
          <p:nvPr/>
        </p:nvSpPr>
        <p:spPr>
          <a:xfrm>
            <a:off x="4274850" y="3621849"/>
            <a:ext cx="594300" cy="11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6000"/>
              <a:t>&gt;</a:t>
            </a:r>
            <a:endParaRPr sz="6000"/>
          </a:p>
        </p:txBody>
      </p:sp>
      <p:graphicFrame>
        <p:nvGraphicFramePr>
          <p:cNvPr id="142" name="Google Shape;142;p19"/>
          <p:cNvGraphicFramePr/>
          <p:nvPr/>
        </p:nvGraphicFramePr>
        <p:xfrm>
          <a:off x="329350" y="72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Google Shape;143;p19"/>
          <p:cNvGraphicFramePr/>
          <p:nvPr/>
        </p:nvGraphicFramePr>
        <p:xfrm>
          <a:off x="329350" y="1122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Google Shape;144;p19"/>
          <p:cNvGraphicFramePr/>
          <p:nvPr/>
        </p:nvGraphicFramePr>
        <p:xfrm>
          <a:off x="4763400" y="83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Google Shape;145;p19"/>
          <p:cNvGraphicFramePr/>
          <p:nvPr/>
        </p:nvGraphicFramePr>
        <p:xfrm>
          <a:off x="4763400" y="11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Google Shape;146;p19"/>
          <p:cNvGraphicFramePr/>
          <p:nvPr/>
        </p:nvGraphicFramePr>
        <p:xfrm>
          <a:off x="329350" y="23173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Google Shape;147;p19"/>
          <p:cNvGraphicFramePr/>
          <p:nvPr/>
        </p:nvGraphicFramePr>
        <p:xfrm>
          <a:off x="329350" y="2644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8" name="Google Shape;148;p19"/>
          <p:cNvGraphicFramePr/>
          <p:nvPr/>
        </p:nvGraphicFramePr>
        <p:xfrm>
          <a:off x="329350" y="3040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5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9" name="Google Shape;149;p19"/>
          <p:cNvGraphicFramePr/>
          <p:nvPr/>
        </p:nvGraphicFramePr>
        <p:xfrm>
          <a:off x="4763400" y="3070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Google Shape;150;p19"/>
          <p:cNvGraphicFramePr/>
          <p:nvPr/>
        </p:nvGraphicFramePr>
        <p:xfrm>
          <a:off x="4763400" y="2656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1" name="Google Shape;151;p19"/>
          <p:cNvGraphicFramePr/>
          <p:nvPr/>
        </p:nvGraphicFramePr>
        <p:xfrm>
          <a:off x="4763400" y="2297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Google Shape;156;p20"/>
          <p:cNvGraphicFramePr/>
          <p:nvPr/>
        </p:nvGraphicFramePr>
        <p:xfrm>
          <a:off x="32935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7" name="Google Shape;157;p20"/>
          <p:cNvGraphicFramePr/>
          <p:nvPr/>
        </p:nvGraphicFramePr>
        <p:xfrm>
          <a:off x="329350" y="152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8" name="Google Shape;158;p20"/>
          <p:cNvGraphicFramePr/>
          <p:nvPr/>
        </p:nvGraphicFramePr>
        <p:xfrm>
          <a:off x="32935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5"/>
                <a:gridCol w="406975"/>
                <a:gridCol w="4069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59" name="Google Shape;159;p20"/>
          <p:cNvSpPr txBox="1"/>
          <p:nvPr/>
        </p:nvSpPr>
        <p:spPr>
          <a:xfrm>
            <a:off x="2894200" y="3109850"/>
            <a:ext cx="1157100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/>
              <a:t> </a:t>
            </a:r>
            <a:r>
              <a:rPr lang="sr" sz="3600">
                <a:solidFill>
                  <a:srgbClr val="FF0000"/>
                </a:solidFill>
              </a:rPr>
              <a:t>5</a:t>
            </a:r>
            <a:r>
              <a:rPr lang="sr" sz="3600">
                <a:solidFill>
                  <a:srgbClr val="4A86E8"/>
                </a:solidFill>
              </a:rPr>
              <a:t>3</a:t>
            </a:r>
            <a:endParaRPr sz="3600">
              <a:solidFill>
                <a:srgbClr val="4A86E8"/>
              </a:solidFill>
            </a:endParaRPr>
          </a:p>
        </p:txBody>
      </p:sp>
      <p:sp>
        <p:nvSpPr>
          <p:cNvPr id="160" name="Google Shape;160;p20"/>
          <p:cNvSpPr txBox="1"/>
          <p:nvPr/>
        </p:nvSpPr>
        <p:spPr>
          <a:xfrm>
            <a:off x="5577325" y="3138200"/>
            <a:ext cx="1621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>
                <a:solidFill>
                  <a:srgbClr val="FF0000"/>
                </a:solidFill>
              </a:rPr>
              <a:t>3</a:t>
            </a:r>
            <a:r>
              <a:rPr lang="sr" sz="3600">
                <a:solidFill>
                  <a:srgbClr val="4A86E8"/>
                </a:solidFill>
              </a:rPr>
              <a:t>3</a:t>
            </a:r>
            <a:endParaRPr sz="3600">
              <a:solidFill>
                <a:srgbClr val="4A86E8"/>
              </a:solidFill>
            </a:endParaRPr>
          </a:p>
        </p:txBody>
      </p:sp>
      <p:graphicFrame>
        <p:nvGraphicFramePr>
          <p:cNvPr id="161" name="Google Shape;161;p20"/>
          <p:cNvGraphicFramePr/>
          <p:nvPr/>
        </p:nvGraphicFramePr>
        <p:xfrm>
          <a:off x="4763400" y="1549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2" name="Google Shape;162;p20"/>
          <p:cNvGraphicFramePr/>
          <p:nvPr/>
        </p:nvGraphicFramePr>
        <p:xfrm>
          <a:off x="476340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5"/>
                <a:gridCol w="406975"/>
                <a:gridCol w="4069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63" name="Google Shape;163;p20"/>
          <p:cNvSpPr txBox="1"/>
          <p:nvPr/>
        </p:nvSpPr>
        <p:spPr>
          <a:xfrm>
            <a:off x="4272200" y="3023904"/>
            <a:ext cx="783000" cy="9129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</p:txBody>
      </p:sp>
      <p:sp>
        <p:nvSpPr>
          <p:cNvPr id="164" name="Google Shape;164;p20"/>
          <p:cNvSpPr txBox="1"/>
          <p:nvPr/>
        </p:nvSpPr>
        <p:spPr>
          <a:xfrm>
            <a:off x="3090000" y="2905250"/>
            <a:ext cx="4194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165" name="Google Shape;165;p20"/>
          <p:cNvSpPr txBox="1"/>
          <p:nvPr/>
        </p:nvSpPr>
        <p:spPr>
          <a:xfrm>
            <a:off x="5675225" y="2884725"/>
            <a:ext cx="419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166" name="Google Shape;166;p20"/>
          <p:cNvSpPr txBox="1"/>
          <p:nvPr/>
        </p:nvSpPr>
        <p:spPr>
          <a:xfrm>
            <a:off x="4317600" y="2881849"/>
            <a:ext cx="594300" cy="11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6000"/>
              <a:t>&gt;</a:t>
            </a:r>
            <a:endParaRPr sz="6000"/>
          </a:p>
        </p:txBody>
      </p:sp>
      <p:graphicFrame>
        <p:nvGraphicFramePr>
          <p:cNvPr id="167" name="Google Shape;167;p20"/>
          <p:cNvGraphicFramePr/>
          <p:nvPr/>
        </p:nvGraphicFramePr>
        <p:xfrm>
          <a:off x="329350" y="72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8" name="Google Shape;168;p20"/>
          <p:cNvGraphicFramePr/>
          <p:nvPr/>
        </p:nvGraphicFramePr>
        <p:xfrm>
          <a:off x="329350" y="1122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9" name="Google Shape;169;p20"/>
          <p:cNvGraphicFramePr/>
          <p:nvPr/>
        </p:nvGraphicFramePr>
        <p:xfrm>
          <a:off x="4763400" y="83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0" name="Google Shape;170;p20"/>
          <p:cNvGraphicFramePr/>
          <p:nvPr/>
        </p:nvGraphicFramePr>
        <p:xfrm>
          <a:off x="4763400" y="11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1" name="Google Shape;171;p20"/>
          <p:cNvGraphicFramePr/>
          <p:nvPr/>
        </p:nvGraphicFramePr>
        <p:xfrm>
          <a:off x="329350" y="23173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72" name="Google Shape;172;p20"/>
          <p:cNvSpPr txBox="1"/>
          <p:nvPr/>
        </p:nvSpPr>
        <p:spPr>
          <a:xfrm>
            <a:off x="517325" y="3868825"/>
            <a:ext cx="7605900" cy="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Погледамо колико десетица има сваки број.</a:t>
            </a:r>
            <a:endParaRPr sz="1800">
              <a:solidFill>
                <a:srgbClr val="38761D"/>
              </a:solidFill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517325" y="4378800"/>
            <a:ext cx="7186800" cy="5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Први број има више десетица, значи он је... </a:t>
            </a:r>
            <a:endParaRPr sz="1800">
              <a:solidFill>
                <a:srgbClr val="38761D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Google Shape;178;p21"/>
          <p:cNvGraphicFramePr/>
          <p:nvPr/>
        </p:nvGraphicFramePr>
        <p:xfrm>
          <a:off x="32935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9" name="Google Shape;179;p21"/>
          <p:cNvGraphicFramePr/>
          <p:nvPr/>
        </p:nvGraphicFramePr>
        <p:xfrm>
          <a:off x="329350" y="152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" name="Google Shape;180;p21"/>
          <p:cNvGraphicFramePr/>
          <p:nvPr/>
        </p:nvGraphicFramePr>
        <p:xfrm>
          <a:off x="32935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5"/>
                <a:gridCol w="406975"/>
                <a:gridCol w="406975"/>
                <a:gridCol w="406975"/>
                <a:gridCol w="406975"/>
                <a:gridCol w="406975"/>
                <a:gridCol w="406975"/>
                <a:gridCol w="4069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81" name="Google Shape;181;p21"/>
          <p:cNvSpPr txBox="1"/>
          <p:nvPr/>
        </p:nvSpPr>
        <p:spPr>
          <a:xfrm>
            <a:off x="2894200" y="3109850"/>
            <a:ext cx="1157100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/>
              <a:t> </a:t>
            </a:r>
            <a:r>
              <a:rPr lang="sr" sz="3600">
                <a:solidFill>
                  <a:srgbClr val="FF0000"/>
                </a:solidFill>
              </a:rPr>
              <a:t>4</a:t>
            </a:r>
            <a:r>
              <a:rPr lang="sr" sz="3600">
                <a:solidFill>
                  <a:srgbClr val="4A86E8"/>
                </a:solidFill>
              </a:rPr>
              <a:t>8</a:t>
            </a:r>
            <a:endParaRPr sz="3600">
              <a:solidFill>
                <a:srgbClr val="4A86E8"/>
              </a:solidFill>
            </a:endParaRPr>
          </a:p>
        </p:txBody>
      </p:sp>
      <p:sp>
        <p:nvSpPr>
          <p:cNvPr id="182" name="Google Shape;182;p21"/>
          <p:cNvSpPr txBox="1"/>
          <p:nvPr/>
        </p:nvSpPr>
        <p:spPr>
          <a:xfrm>
            <a:off x="5577325" y="3138200"/>
            <a:ext cx="1621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>
                <a:solidFill>
                  <a:srgbClr val="FF0000"/>
                </a:solidFill>
              </a:rPr>
              <a:t>5</a:t>
            </a:r>
            <a:r>
              <a:rPr lang="sr" sz="3600">
                <a:solidFill>
                  <a:srgbClr val="4A86E8"/>
                </a:solidFill>
              </a:rPr>
              <a:t>8</a:t>
            </a:r>
            <a:endParaRPr sz="3600">
              <a:solidFill>
                <a:srgbClr val="4A86E8"/>
              </a:solidFill>
            </a:endParaRPr>
          </a:p>
        </p:txBody>
      </p:sp>
      <p:graphicFrame>
        <p:nvGraphicFramePr>
          <p:cNvPr id="183" name="Google Shape;183;p21"/>
          <p:cNvGraphicFramePr/>
          <p:nvPr/>
        </p:nvGraphicFramePr>
        <p:xfrm>
          <a:off x="4763400" y="1549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" name="Google Shape;184;p21"/>
          <p:cNvGraphicFramePr/>
          <p:nvPr/>
        </p:nvGraphicFramePr>
        <p:xfrm>
          <a:off x="476340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398175"/>
                <a:gridCol w="398175"/>
                <a:gridCol w="398175"/>
                <a:gridCol w="398175"/>
                <a:gridCol w="398175"/>
                <a:gridCol w="398175"/>
                <a:gridCol w="398175"/>
                <a:gridCol w="3981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85" name="Google Shape;185;p21"/>
          <p:cNvSpPr txBox="1"/>
          <p:nvPr/>
        </p:nvSpPr>
        <p:spPr>
          <a:xfrm>
            <a:off x="4272200" y="3023904"/>
            <a:ext cx="783000" cy="9129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</p:txBody>
      </p:sp>
      <p:sp>
        <p:nvSpPr>
          <p:cNvPr id="186" name="Google Shape;186;p21"/>
          <p:cNvSpPr txBox="1"/>
          <p:nvPr/>
        </p:nvSpPr>
        <p:spPr>
          <a:xfrm>
            <a:off x="3090000" y="2905250"/>
            <a:ext cx="4194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187" name="Google Shape;187;p21"/>
          <p:cNvSpPr txBox="1"/>
          <p:nvPr/>
        </p:nvSpPr>
        <p:spPr>
          <a:xfrm>
            <a:off x="5675225" y="2884725"/>
            <a:ext cx="419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188" name="Google Shape;188;p21"/>
          <p:cNvSpPr txBox="1"/>
          <p:nvPr/>
        </p:nvSpPr>
        <p:spPr>
          <a:xfrm>
            <a:off x="4317600" y="2881849"/>
            <a:ext cx="594300" cy="11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6000"/>
              <a:t>&lt;</a:t>
            </a:r>
            <a:endParaRPr sz="6000"/>
          </a:p>
        </p:txBody>
      </p:sp>
      <p:graphicFrame>
        <p:nvGraphicFramePr>
          <p:cNvPr id="189" name="Google Shape;189;p21"/>
          <p:cNvGraphicFramePr/>
          <p:nvPr/>
        </p:nvGraphicFramePr>
        <p:xfrm>
          <a:off x="329350" y="72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Google Shape;190;p21"/>
          <p:cNvGraphicFramePr/>
          <p:nvPr/>
        </p:nvGraphicFramePr>
        <p:xfrm>
          <a:off x="329350" y="1122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Google Shape;191;p21"/>
          <p:cNvGraphicFramePr/>
          <p:nvPr/>
        </p:nvGraphicFramePr>
        <p:xfrm>
          <a:off x="4763400" y="83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Google Shape;192;p21"/>
          <p:cNvGraphicFramePr/>
          <p:nvPr/>
        </p:nvGraphicFramePr>
        <p:xfrm>
          <a:off x="4763400" y="11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93" name="Google Shape;193;p21"/>
          <p:cNvSpPr txBox="1"/>
          <p:nvPr/>
        </p:nvSpPr>
        <p:spPr>
          <a:xfrm>
            <a:off x="517325" y="3868825"/>
            <a:ext cx="7605900" cy="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Погледамо колико десетица има сваки број.</a:t>
            </a:r>
            <a:endParaRPr sz="1800">
              <a:solidFill>
                <a:srgbClr val="38761D"/>
              </a:solidFill>
            </a:endParaRPr>
          </a:p>
        </p:txBody>
      </p:sp>
      <p:sp>
        <p:nvSpPr>
          <p:cNvPr id="194" name="Google Shape;194;p21"/>
          <p:cNvSpPr txBox="1"/>
          <p:nvPr/>
        </p:nvSpPr>
        <p:spPr>
          <a:xfrm>
            <a:off x="517325" y="4378800"/>
            <a:ext cx="7186800" cy="5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rgbClr val="38761D"/>
                </a:solidFill>
              </a:rPr>
              <a:t>Први број има мање десетица, значи он је... </a:t>
            </a:r>
            <a:endParaRPr sz="1800">
              <a:solidFill>
                <a:srgbClr val="38761D"/>
              </a:solidFill>
            </a:endParaRPr>
          </a:p>
        </p:txBody>
      </p:sp>
      <p:graphicFrame>
        <p:nvGraphicFramePr>
          <p:cNvPr id="195" name="Google Shape;195;p21"/>
          <p:cNvGraphicFramePr/>
          <p:nvPr/>
        </p:nvGraphicFramePr>
        <p:xfrm>
          <a:off x="4763400" y="1933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" name="Google Shape;196;p21"/>
          <p:cNvGraphicFramePr/>
          <p:nvPr/>
        </p:nvGraphicFramePr>
        <p:xfrm>
          <a:off x="4763400" y="2286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" name="Google Shape;201;p22"/>
          <p:cNvGraphicFramePr/>
          <p:nvPr/>
        </p:nvGraphicFramePr>
        <p:xfrm>
          <a:off x="32935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2" name="Google Shape;202;p22"/>
          <p:cNvGraphicFramePr/>
          <p:nvPr/>
        </p:nvGraphicFramePr>
        <p:xfrm>
          <a:off x="329350" y="152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" name="Google Shape;203;p22"/>
          <p:cNvGraphicFramePr/>
          <p:nvPr/>
        </p:nvGraphicFramePr>
        <p:xfrm>
          <a:off x="32935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5"/>
                <a:gridCol w="406975"/>
                <a:gridCol w="406975"/>
                <a:gridCol w="406975"/>
                <a:gridCol w="4069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04" name="Google Shape;204;p22"/>
          <p:cNvSpPr txBox="1"/>
          <p:nvPr/>
        </p:nvSpPr>
        <p:spPr>
          <a:xfrm>
            <a:off x="2838225" y="3849850"/>
            <a:ext cx="3873000" cy="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/>
              <a:t> </a:t>
            </a:r>
            <a:r>
              <a:rPr lang="sr" sz="3600">
                <a:solidFill>
                  <a:srgbClr val="FF0000"/>
                </a:solidFill>
              </a:rPr>
              <a:t>6</a:t>
            </a:r>
            <a:r>
              <a:rPr lang="sr" sz="3600">
                <a:solidFill>
                  <a:srgbClr val="4A86E8"/>
                </a:solidFill>
              </a:rPr>
              <a:t>5</a:t>
            </a:r>
            <a:endParaRPr sz="3600">
              <a:solidFill>
                <a:srgbClr val="4A86E8"/>
              </a:solidFill>
            </a:endParaRPr>
          </a:p>
        </p:txBody>
      </p:sp>
      <p:sp>
        <p:nvSpPr>
          <p:cNvPr id="205" name="Google Shape;205;p22"/>
          <p:cNvSpPr txBox="1"/>
          <p:nvPr/>
        </p:nvSpPr>
        <p:spPr>
          <a:xfrm>
            <a:off x="5577350" y="3878200"/>
            <a:ext cx="1621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>
                <a:solidFill>
                  <a:srgbClr val="FF0000"/>
                </a:solidFill>
              </a:rPr>
              <a:t>7</a:t>
            </a:r>
            <a:r>
              <a:rPr lang="sr" sz="3600">
                <a:solidFill>
                  <a:srgbClr val="4A86E8"/>
                </a:solidFill>
              </a:rPr>
              <a:t>5</a:t>
            </a:r>
            <a:endParaRPr sz="3600">
              <a:solidFill>
                <a:srgbClr val="4A86E8"/>
              </a:solidFill>
            </a:endParaRPr>
          </a:p>
        </p:txBody>
      </p:sp>
      <p:graphicFrame>
        <p:nvGraphicFramePr>
          <p:cNvPr id="206" name="Google Shape;206;p22"/>
          <p:cNvGraphicFramePr/>
          <p:nvPr/>
        </p:nvGraphicFramePr>
        <p:xfrm>
          <a:off x="4763400" y="191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" name="Google Shape;207;p22"/>
          <p:cNvGraphicFramePr/>
          <p:nvPr/>
        </p:nvGraphicFramePr>
        <p:xfrm>
          <a:off x="4763400" y="1549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8" name="Google Shape;208;p22"/>
          <p:cNvGraphicFramePr/>
          <p:nvPr/>
        </p:nvGraphicFramePr>
        <p:xfrm>
          <a:off x="4763400" y="32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389575"/>
                <a:gridCol w="389575"/>
                <a:gridCol w="389575"/>
                <a:gridCol w="389575"/>
                <a:gridCol w="3895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09" name="Google Shape;209;p22"/>
          <p:cNvSpPr txBox="1"/>
          <p:nvPr/>
        </p:nvSpPr>
        <p:spPr>
          <a:xfrm>
            <a:off x="4274850" y="3763904"/>
            <a:ext cx="783000" cy="912900"/>
          </a:xfrm>
          <a:prstGeom prst="rect">
            <a:avLst/>
          </a:prstGeom>
          <a:noFill/>
          <a:ln cap="flat" cmpd="sng" w="9525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</p:txBody>
      </p:sp>
      <p:sp>
        <p:nvSpPr>
          <p:cNvPr id="210" name="Google Shape;210;p22"/>
          <p:cNvSpPr txBox="1"/>
          <p:nvPr/>
        </p:nvSpPr>
        <p:spPr>
          <a:xfrm>
            <a:off x="3048025" y="3575350"/>
            <a:ext cx="4194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211" name="Google Shape;211;p22"/>
          <p:cNvSpPr txBox="1"/>
          <p:nvPr/>
        </p:nvSpPr>
        <p:spPr>
          <a:xfrm>
            <a:off x="5675225" y="3621850"/>
            <a:ext cx="419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/>
              <a:t>д</a:t>
            </a:r>
            <a:endParaRPr sz="1800"/>
          </a:p>
        </p:txBody>
      </p:sp>
      <p:sp>
        <p:nvSpPr>
          <p:cNvPr id="212" name="Google Shape;212;p22"/>
          <p:cNvSpPr txBox="1"/>
          <p:nvPr/>
        </p:nvSpPr>
        <p:spPr>
          <a:xfrm>
            <a:off x="4274850" y="3621849"/>
            <a:ext cx="594300" cy="11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6000"/>
              <a:t>&lt;</a:t>
            </a:r>
            <a:endParaRPr sz="6000"/>
          </a:p>
        </p:txBody>
      </p:sp>
      <p:graphicFrame>
        <p:nvGraphicFramePr>
          <p:cNvPr id="213" name="Google Shape;213;p22"/>
          <p:cNvGraphicFramePr/>
          <p:nvPr/>
        </p:nvGraphicFramePr>
        <p:xfrm>
          <a:off x="329350" y="72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4" name="Google Shape;214;p22"/>
          <p:cNvGraphicFramePr/>
          <p:nvPr/>
        </p:nvGraphicFramePr>
        <p:xfrm>
          <a:off x="329350" y="1122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" name="Google Shape;215;p22"/>
          <p:cNvGraphicFramePr/>
          <p:nvPr/>
        </p:nvGraphicFramePr>
        <p:xfrm>
          <a:off x="4763400" y="83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" name="Google Shape;216;p22"/>
          <p:cNvGraphicFramePr/>
          <p:nvPr/>
        </p:nvGraphicFramePr>
        <p:xfrm>
          <a:off x="4763400" y="11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" name="Google Shape;217;p22"/>
          <p:cNvGraphicFramePr/>
          <p:nvPr/>
        </p:nvGraphicFramePr>
        <p:xfrm>
          <a:off x="329350" y="23173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8" name="Google Shape;218;p22"/>
          <p:cNvGraphicFramePr/>
          <p:nvPr/>
        </p:nvGraphicFramePr>
        <p:xfrm>
          <a:off x="329350" y="2644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9" name="Google Shape;219;p22"/>
          <p:cNvGraphicFramePr/>
          <p:nvPr/>
        </p:nvGraphicFramePr>
        <p:xfrm>
          <a:off x="4763400" y="3070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" name="Google Shape;220;p22"/>
          <p:cNvGraphicFramePr/>
          <p:nvPr/>
        </p:nvGraphicFramePr>
        <p:xfrm>
          <a:off x="4763400" y="2656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1" name="Google Shape;221;p22"/>
          <p:cNvGraphicFramePr/>
          <p:nvPr/>
        </p:nvGraphicFramePr>
        <p:xfrm>
          <a:off x="4763400" y="2297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{2D34E4DA-3A4E-4E1A-AC07-4C964E305A4C}</a:tableStyleId>
              </a:tblPr>
              <a:tblGrid>
                <a:gridCol w="4069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