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0BA18-496B-46B8-B809-BAE48B4220D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043A86-9495-40BA-94F1-32114B5EEDB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4582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КЛИМА И </a:t>
            </a:r>
            <a:br>
              <a:rPr lang="sr-Cyrl-C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sr-Cyrl-C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ЧИНИОЦИ(ФАКТОРИ)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229600" cy="3810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r-Cyrl-CS" dirty="0" smtClean="0">
                <a:solidFill>
                  <a:schemeClr val="tx1"/>
                </a:solidFill>
              </a:rPr>
              <a:t>Клима представља просечно стање временских елемената  изнад неке области,посматрано у вишегодишњем периоду(бар 10 година).</a:t>
            </a:r>
          </a:p>
          <a:p>
            <a:pPr algn="l"/>
            <a:endParaRPr lang="sr-Cyrl-CS" dirty="0" smtClean="0">
              <a:solidFill>
                <a:schemeClr val="tx1"/>
              </a:solidFill>
            </a:endParaRPr>
          </a:p>
          <a:p>
            <a:pPr algn="r"/>
            <a:r>
              <a:rPr lang="sr-Cyrl-CS" dirty="0" smtClean="0">
                <a:solidFill>
                  <a:schemeClr val="tx1"/>
                </a:solidFill>
              </a:rPr>
              <a:t>Климатски чиниоци(фактори) одређују тип климе у некој области,она је резултат њиховог узајамног деловања.</a:t>
            </a:r>
          </a:p>
          <a:p>
            <a:pPr algn="r"/>
            <a:endParaRPr lang="sr-Cyrl-CS" dirty="0" smtClean="0">
              <a:solidFill>
                <a:schemeClr val="tx1"/>
              </a:solidFill>
            </a:endParaRPr>
          </a:p>
          <a:p>
            <a:pPr algn="l"/>
            <a:r>
              <a:rPr lang="sr-Cyrl-CS" dirty="0" smtClean="0">
                <a:solidFill>
                  <a:schemeClr val="tx1"/>
                </a:solidFill>
              </a:rPr>
              <a:t>Одлике одређених типова климе описујемо преко просечних вредности температуре,влажности ваздуха,падавина,карактеристичних ветрова...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04800"/>
            <a:ext cx="7772400" cy="1219200"/>
          </a:xfrm>
        </p:spPr>
        <p:txBody>
          <a:bodyPr/>
          <a:lstStyle/>
          <a:p>
            <a:pPr algn="ctr"/>
            <a:r>
              <a:rPr lang="sr-Cyrl-CS" dirty="0" smtClean="0"/>
              <a:t>Клима-дијаграми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0" y="1905000"/>
            <a:ext cx="5867400" cy="1600200"/>
          </a:xfrm>
        </p:spPr>
        <p:txBody>
          <a:bodyPr>
            <a:normAutofit fontScale="92500"/>
          </a:bodyPr>
          <a:lstStyle/>
          <a:p>
            <a:r>
              <a:rPr lang="sr-Cyrl-CS" sz="2400" dirty="0" smtClean="0"/>
              <a:t>Основни елементи климе су температура и падавине.Они се могу графички приказати на клима-дијаграму.Температуре представљамо најчешће линијски,а падавине у виду стубића</a:t>
            </a:r>
            <a:r>
              <a:rPr lang="sr-Cyrl-CS" dirty="0" smtClean="0"/>
              <a:t>.</a:t>
            </a:r>
            <a:endParaRPr lang="en-US" dirty="0"/>
          </a:p>
        </p:txBody>
      </p:sp>
      <p:pic>
        <p:nvPicPr>
          <p:cNvPr id="4" name="Picture 3" descr="LOND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2209799" cy="29718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8" y="4724400"/>
          <a:ext cx="8305798" cy="175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72"/>
                <a:gridCol w="503383"/>
                <a:gridCol w="521361"/>
                <a:gridCol w="593271"/>
                <a:gridCol w="647205"/>
                <a:gridCol w="539338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  <a:gridCol w="593271"/>
              </a:tblGrid>
              <a:tr h="492919">
                <a:tc>
                  <a:txBody>
                    <a:bodyPr/>
                    <a:lstStyle/>
                    <a:p>
                      <a:r>
                        <a:rPr lang="sr-Cyrl-CS" dirty="0" smtClean="0"/>
                        <a:t>Т</a:t>
                      </a:r>
                      <a:r>
                        <a:rPr lang="sr-Cyrl-CS" dirty="0" smtClean="0">
                          <a:latin typeface="Calibri"/>
                        </a:rPr>
                        <a:t>⁰</a:t>
                      </a:r>
                      <a:r>
                        <a:rPr lang="en-US" dirty="0" smtClean="0">
                          <a:latin typeface="Calibri"/>
                        </a:rPr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0,1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1,1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6,5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12,4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17,4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20,9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23,2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21,9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18,4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13,8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8.5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3,1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/>
                        <a:t>11,9</a:t>
                      </a:r>
                      <a:endParaRPr lang="en-US" sz="1400" b="0" dirty="0"/>
                    </a:p>
                  </a:txBody>
                  <a:tcPr/>
                </a:tc>
              </a:tr>
              <a:tr h="629840"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dirty="0" smtClean="0"/>
                        <a:t>659</a:t>
                      </a:r>
                      <a:endParaRPr lang="en-US" sz="1400" dirty="0"/>
                    </a:p>
                  </a:txBody>
                  <a:tcPr/>
                </a:tc>
              </a:tr>
              <a:tr h="629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Ј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Год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3810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/>
              <a:t>Подаци за клима-дијаграм Вршца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7010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ТИПОВИ НА ЗЕМЉИ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/>
              <a:t>ПОД УТИЦАЈЕМ КЛИМАТСКИХ ЧИНИЛАЦА(ФАКТОРА)ФОРМИРАЛИ СУ СЕ РАЗЛИЧИТИ ТИПОВИ КЛИМЕ НА ЗЕМЉИ.У УЏБЕНИКУ,ОД 111.ДО 114.СТРАНЕ ПРИКАЗАНИ СУ КЛИМА-ДИЈАГРАМИ ЗА ОСНОВНЕ ТИПОВЕ КЛИМЕ.ПРОАНАЛИЗИРАЈ ИХ И НА КАРТИ СВЕТА ПОГЛЕДАЈ ЗА КОЈЕ СУ ОБЛАСТИ КАРАКТЕРИСТИЧНИ ТИ ТИПОВИ КЛИМЕ.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3276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accent4">
                    <a:lumMod val="50000"/>
                  </a:schemeClr>
                </a:solidFill>
              </a:rPr>
              <a:t>КЛИМАТСКИ ТИПОВИ У ЖАРКОМ ПОЈАСУ</a:t>
            </a:r>
          </a:p>
          <a:p>
            <a:r>
              <a:rPr lang="sr-Cyrl-CS" sz="2400" dirty="0" smtClean="0"/>
              <a:t>-</a:t>
            </a:r>
            <a:r>
              <a:rPr lang="sr-Cyrl-CS" sz="2000" dirty="0" smtClean="0">
                <a:solidFill>
                  <a:srgbClr val="FF0000"/>
                </a:solidFill>
              </a:rPr>
              <a:t>ЕКВАТОРИЈАЛНА;</a:t>
            </a:r>
            <a:endParaRPr lang="sr-Cyrl-CS" sz="2000" dirty="0" smtClean="0">
              <a:solidFill>
                <a:srgbClr val="FF0000"/>
              </a:solidFill>
            </a:endParaRPr>
          </a:p>
          <a:p>
            <a:r>
              <a:rPr lang="sr-Cyrl-CS" sz="2000" dirty="0" smtClean="0">
                <a:solidFill>
                  <a:srgbClr val="FF0000"/>
                </a:solidFill>
              </a:rPr>
              <a:t>-ТРОПСКА (САВАНСКА И МОНСУНСКА</a:t>
            </a:r>
            <a:r>
              <a:rPr lang="sr-Cyrl-CS" sz="2000" dirty="0" smtClean="0">
                <a:solidFill>
                  <a:srgbClr val="FF0000"/>
                </a:solidFill>
              </a:rPr>
              <a:t>);</a:t>
            </a:r>
            <a:endParaRPr lang="sr-Cyrl-CS" sz="2000" dirty="0" smtClean="0">
              <a:solidFill>
                <a:srgbClr val="FF0000"/>
              </a:solidFill>
            </a:endParaRPr>
          </a:p>
          <a:p>
            <a:r>
              <a:rPr lang="sr-Cyrl-CS" sz="2000" dirty="0" smtClean="0">
                <a:solidFill>
                  <a:srgbClr val="FF0000"/>
                </a:solidFill>
              </a:rPr>
              <a:t>-ПУСТИЊСКА(СУВА ТРОПСКА</a:t>
            </a:r>
            <a:r>
              <a:rPr lang="sr-Cyrl-CS" sz="2000" dirty="0" smtClean="0">
                <a:solidFill>
                  <a:srgbClr val="FF0000"/>
                </a:solidFill>
              </a:rPr>
              <a:t>).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590800"/>
            <a:ext cx="3276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accent4">
                    <a:lumMod val="50000"/>
                  </a:schemeClr>
                </a:solidFill>
              </a:rPr>
              <a:t>КЛИМАТСКИ ТИПОВИ У УМЕРЕНИМ ПОЈАСЕВИМА</a:t>
            </a:r>
          </a:p>
          <a:p>
            <a:r>
              <a:rPr lang="sr-Cyrl-CS" sz="2000" dirty="0" smtClean="0">
                <a:solidFill>
                  <a:schemeClr val="accent1"/>
                </a:solidFill>
              </a:rPr>
              <a:t>СРЕДОЗЕМНА И СУПТРОПСКА </a:t>
            </a:r>
            <a:r>
              <a:rPr lang="sr-Cyrl-CS" sz="2000" dirty="0" smtClean="0">
                <a:solidFill>
                  <a:schemeClr val="accent1"/>
                </a:solidFill>
              </a:rPr>
              <a:t>ВЛАЖНА</a:t>
            </a:r>
            <a:r>
              <a:rPr lang="sr-Cyrl-RS" sz="2000" dirty="0" smtClean="0">
                <a:solidFill>
                  <a:schemeClr val="accent1"/>
                </a:solidFill>
              </a:rPr>
              <a:t>;</a:t>
            </a:r>
            <a:endParaRPr lang="sr-Cyrl-CS" sz="2000" dirty="0" smtClean="0">
              <a:solidFill>
                <a:schemeClr val="accent1"/>
              </a:solidFill>
            </a:endParaRPr>
          </a:p>
          <a:p>
            <a:r>
              <a:rPr lang="sr-Cyrl-RS" sz="2000" dirty="0" smtClean="0">
                <a:solidFill>
                  <a:schemeClr val="accent1"/>
                </a:solidFill>
              </a:rPr>
              <a:t>УМЕРЕНА:</a:t>
            </a:r>
          </a:p>
          <a:p>
            <a:r>
              <a:rPr lang="sr-Cyrl-CS" sz="2000" dirty="0" smtClean="0">
                <a:solidFill>
                  <a:schemeClr val="accent1"/>
                </a:solidFill>
              </a:rPr>
              <a:t>ОКЕАНСКА, </a:t>
            </a:r>
          </a:p>
          <a:p>
            <a:r>
              <a:rPr lang="sr-Cyrl-CS" sz="2000" dirty="0" smtClean="0">
                <a:solidFill>
                  <a:schemeClr val="accent1"/>
                </a:solidFill>
              </a:rPr>
              <a:t>КОНТИНЕНТАЛНА(УМЕРЕНА,СТЕПСКА,ХЛАДНА</a:t>
            </a:r>
            <a:r>
              <a:rPr lang="sr-Cyrl-CS" sz="2000" dirty="0" smtClean="0">
                <a:solidFill>
                  <a:schemeClr val="accent1"/>
                </a:solidFill>
              </a:rPr>
              <a:t>).</a:t>
            </a:r>
            <a:endParaRPr lang="sr-Cyrl-CS" sz="20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2209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>
                <a:solidFill>
                  <a:schemeClr val="bg2">
                    <a:lumMod val="25000"/>
                  </a:schemeClr>
                </a:solidFill>
              </a:rPr>
              <a:t>КЛИМАТСКИ ТИПОВИ У ХЛАДНИМ ПОЈАСЕВИМА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СУБПОЛАРНА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ПОЛАРНА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838200"/>
            <a:ext cx="3124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У ПЛАНИНСКИМ ПРЕДЕЛИМА ЖАРКОГ И УМЕРЕНИХ ПОЈАСЕВА ЈАВЉА СЕ ПЛАНИНСКА КЛИМА,А У ИНДУСТРИЈСКИМ НАСЕЉИМА ПОСЕБАН ТИП КЛИМЕ,ТЗВ.ГРАДСКА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8077200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RS" dirty="0" smtClean="0"/>
              <a:t>Домаћи задатак:</a:t>
            </a:r>
          </a:p>
          <a:p>
            <a:r>
              <a:rPr lang="sr-Cyrl-RS" dirty="0" smtClean="0"/>
              <a:t>1.Користећи ову презентацију и уџбеник, 110-111.страна,напиши у школској свесци закључак како поједини климатски чиниоци утичу на одлике климе.</a:t>
            </a:r>
          </a:p>
          <a:p>
            <a:r>
              <a:rPr lang="sr-Cyrl-RS" dirty="0" smtClean="0"/>
              <a:t>2.Нацртај климадијаграм,на основу података на 109.стр. или за Вршац у свесци.Погледај климадијаграм за Лондон у прилогу и Малагу на 106.страни.</a:t>
            </a:r>
          </a:p>
          <a:p>
            <a:r>
              <a:rPr lang="sr-Cyrl-RS" dirty="0" smtClean="0"/>
              <a:t>3.На карти света у атласу погледај у којим деловима су заступљени наведени типови климе(111-114.стр),покушај упамтити одлике,обрати пажњу да ли има много,умерено или мало падавина,да ли их има само у неком годишњем добу или увек,да ли је веома топло,умерено топло или хладно.Не морате све одједном научити,најбоље је да научите за један топлотни појас типове климе и одлике,па кад то савладате идете на следећи.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6248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Успешан рад вам жели ваша наставница Весна Томић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MR900407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810000"/>
            <a:ext cx="2667000" cy="2209800"/>
          </a:xfrm>
          <a:prstGeom prst="rect">
            <a:avLst/>
          </a:prstGeom>
        </p:spPr>
      </p:pic>
      <p:pic>
        <p:nvPicPr>
          <p:cNvPr id="38" name="Picture 37" descr="MR900402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810000"/>
            <a:ext cx="2590800" cy="2209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52600" y="404664"/>
            <a:ext cx="57912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0" y="1066800"/>
            <a:ext cx="42134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Географска ширина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1" name="Рисунок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2592288" cy="196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623825" y="5877272"/>
            <a:ext cx="13639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00360" y="5810944"/>
            <a:ext cx="13639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23825" y="3645024"/>
            <a:ext cx="0" cy="22497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456521" y="4284712"/>
            <a:ext cx="848096" cy="15178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245606" y="5085184"/>
            <a:ext cx="1262217" cy="7009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245606" y="5786180"/>
            <a:ext cx="13639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2276872"/>
            <a:ext cx="24482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Екватор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589478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dirty="0" err="1" smtClean="0">
                <a:latin typeface="Times New Roman"/>
                <a:cs typeface="Times New Roman"/>
              </a:rPr>
              <a:t>ºC</a:t>
            </a:r>
            <a:r>
              <a:rPr lang="en-US" dirty="0" smtClean="0"/>
              <a:t> </a:t>
            </a:r>
            <a:r>
              <a:rPr lang="ru-RU" dirty="0" smtClean="0"/>
              <a:t>висока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276224" y="2286891"/>
            <a:ext cx="24482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Умерене ширине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420240" y="590480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dirty="0" err="1" smtClean="0">
                <a:latin typeface="Times New Roman"/>
                <a:cs typeface="Times New Roman"/>
              </a:rPr>
              <a:t>ºC</a:t>
            </a:r>
            <a:r>
              <a:rPr lang="en-US" dirty="0" smtClean="0"/>
              <a:t> </a:t>
            </a:r>
            <a:r>
              <a:rPr lang="ru-RU" dirty="0" smtClean="0"/>
              <a:t>умерена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75009" y="2244606"/>
            <a:ext cx="244827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Поларне области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219025" y="586252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dirty="0" err="1" smtClean="0">
                <a:latin typeface="Times New Roman"/>
                <a:cs typeface="Times New Roman"/>
              </a:rPr>
              <a:t>ºC</a:t>
            </a:r>
            <a:r>
              <a:rPr lang="en-US" dirty="0" smtClean="0"/>
              <a:t> </a:t>
            </a:r>
            <a:r>
              <a:rPr lang="ru-RU" dirty="0" smtClean="0"/>
              <a:t>ниска </a:t>
            </a:r>
            <a:endParaRPr lang="ru-RU" dirty="0"/>
          </a:p>
        </p:txBody>
      </p:sp>
      <p:pic>
        <p:nvPicPr>
          <p:cNvPr id="34" name="Picture 33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28712" y="2743200"/>
            <a:ext cx="928688" cy="838200"/>
          </a:xfrm>
          <a:prstGeom prst="rect">
            <a:avLst/>
          </a:prstGeom>
        </p:spPr>
      </p:pic>
      <p:pic>
        <p:nvPicPr>
          <p:cNvPr id="35" name="Picture 3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3048000"/>
            <a:ext cx="872836" cy="869576"/>
          </a:xfrm>
          <a:prstGeom prst="rect">
            <a:avLst/>
          </a:prstGeom>
        </p:spPr>
      </p:pic>
      <p:pic>
        <p:nvPicPr>
          <p:cNvPr id="36" name="Picture 35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05800" y="419100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65460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286" y="404664"/>
            <a:ext cx="74145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990600"/>
            <a:ext cx="75438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РАСПОРЕД КОПНА И МОРА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БЛИЗИНА/УДАЉЕНОСТ ОД  МОРА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345638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Лето свежије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Зима блага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Много падавина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988840"/>
            <a:ext cx="345638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Лето топло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Зима хладна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Мало падавина</a:t>
            </a:r>
            <a:endParaRPr lang="ru-RU" b="1" dirty="0"/>
          </a:p>
        </p:txBody>
      </p:sp>
      <p:pic>
        <p:nvPicPr>
          <p:cNvPr id="13" name="Picture 12" descr="MH9004485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971800"/>
            <a:ext cx="3886200" cy="3505200"/>
          </a:xfrm>
          <a:prstGeom prst="rect">
            <a:avLst/>
          </a:prstGeom>
        </p:spPr>
      </p:pic>
      <p:pic>
        <p:nvPicPr>
          <p:cNvPr id="14" name="Picture 13" descr="parquenacionalloscardon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581400"/>
            <a:ext cx="3962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3391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oceancurrents.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05000"/>
            <a:ext cx="7162800" cy="47244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1286" y="404664"/>
            <a:ext cx="70335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5200" y="990600"/>
            <a:ext cx="27981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Морске  струје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457200" y="4267200"/>
            <a:ext cx="2438400" cy="762000"/>
          </a:xfrm>
          <a:prstGeom prst="homePlate">
            <a:avLst>
              <a:gd name="adj" fmla="val 47443"/>
            </a:avLst>
          </a:prstGeom>
          <a:solidFill>
            <a:srgbClr val="FFFF00"/>
          </a:solidFill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ваздух топао и влажан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6" name="Группа 7"/>
          <p:cNvGrpSpPr/>
          <p:nvPr/>
        </p:nvGrpSpPr>
        <p:grpSpPr>
          <a:xfrm>
            <a:off x="7010400" y="4495800"/>
            <a:ext cx="1551570" cy="762000"/>
            <a:chOff x="2588382" y="2204864"/>
            <a:chExt cx="1551570" cy="1584176"/>
          </a:xfrm>
        </p:grpSpPr>
        <p:sp>
          <p:nvSpPr>
            <p:cNvPr id="9" name="Облако 8"/>
            <p:cNvSpPr/>
            <p:nvPr/>
          </p:nvSpPr>
          <p:spPr>
            <a:xfrm>
              <a:off x="2627784" y="2204864"/>
              <a:ext cx="1512168" cy="64807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2588382" y="2832154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2993523" y="2852936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3355828" y="2852936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 rot="10800000" flipV="1">
            <a:off x="457200" y="5116210"/>
            <a:ext cx="18288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Топле струје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 flipH="1">
            <a:off x="6705600" y="1981200"/>
            <a:ext cx="2286000" cy="609600"/>
          </a:xfrm>
          <a:prstGeom prst="homePlate">
            <a:avLst/>
          </a:prstGeom>
          <a:solidFill>
            <a:schemeClr val="tx2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Ваздух хладан и сув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2667000"/>
            <a:ext cx="16002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Хладне струје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5562600" y="1905000"/>
            <a:ext cx="9144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96618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250px-India_southwest_summer_monsoon_onset_map_e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4191000" cy="4953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10800000" flipV="1">
            <a:off x="2743200" y="4901299"/>
            <a:ext cx="2133600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v"/>
            </a:pPr>
            <a:r>
              <a:rPr lang="ru-RU" b="1" dirty="0" smtClean="0"/>
              <a:t>Ветар у јулу</a:t>
            </a:r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1286" y="404664"/>
            <a:ext cx="71859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62201" y="1156576"/>
            <a:ext cx="4572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ВЕТРОВИ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4267200" y="3091935"/>
            <a:ext cx="21336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v"/>
            </a:pPr>
            <a:r>
              <a:rPr lang="ru-RU" b="1" dirty="0" smtClean="0"/>
              <a:t>Ветар у јануару</a:t>
            </a:r>
            <a:endParaRPr lang="ru-RU" b="1" dirty="0"/>
          </a:p>
        </p:txBody>
      </p:sp>
      <p:pic>
        <p:nvPicPr>
          <p:cNvPr id="29" name="Picture 28" descr="mumbai-sk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295401"/>
            <a:ext cx="2362200" cy="2209800"/>
          </a:xfrm>
          <a:prstGeom prst="rect">
            <a:avLst/>
          </a:prstGeom>
        </p:spPr>
      </p:pic>
      <p:pic>
        <p:nvPicPr>
          <p:cNvPr id="30" name="Picture 29" descr="floo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4191000"/>
            <a:ext cx="3810000" cy="24384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334000" y="3581401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ДОЛАЗАК МОНСУНА У МУМБАЈУ ;</a:t>
            </a:r>
          </a:p>
          <a:p>
            <a:r>
              <a:rPr lang="sr-Cyrl-CS" dirty="0" smtClean="0"/>
              <a:t>ПОСЛЕ МОНСУНС КИХ  КИША  </a:t>
            </a:r>
          </a:p>
        </p:txBody>
      </p:sp>
    </p:spTree>
    <p:extLst>
      <p:ext uri="{BB962C8B-B14F-4D97-AF65-F5344CB8AC3E}">
        <p14:creationId xmlns:p14="http://schemas.microsoft.com/office/powerpoint/2010/main" xmlns="" val="331673897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1286" y="404664"/>
            <a:ext cx="71859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0200" y="1156576"/>
            <a:ext cx="5791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Рељеф-надморска висина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785" y="5620598"/>
            <a:ext cx="345638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Ниже температуре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5620598"/>
            <a:ext cx="3456384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 smtClean="0"/>
              <a:t>Више температуре</a:t>
            </a:r>
            <a:endParaRPr lang="ru-RU" b="1" dirty="0"/>
          </a:p>
        </p:txBody>
      </p:sp>
      <p:pic>
        <p:nvPicPr>
          <p:cNvPr id="12" name="Picture 11" descr="tib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362200"/>
            <a:ext cx="4038600" cy="3028950"/>
          </a:xfrm>
          <a:prstGeom prst="rect">
            <a:avLst/>
          </a:prstGeom>
        </p:spPr>
      </p:pic>
      <p:pic>
        <p:nvPicPr>
          <p:cNvPr id="13" name="Picture 12" descr="img_P3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209800"/>
            <a:ext cx="4038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528387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r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5715000" cy="38862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71600" y="404664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1066800"/>
            <a:ext cx="61721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Рељеф-правац пружања планина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76400" y="3886200"/>
            <a:ext cx="2362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352800" y="3124200"/>
            <a:ext cx="990600" cy="762000"/>
            <a:chOff x="2588382" y="2204864"/>
            <a:chExt cx="1551570" cy="1584176"/>
          </a:xfrm>
        </p:grpSpPr>
        <p:sp>
          <p:nvSpPr>
            <p:cNvPr id="6" name="Облако 5"/>
            <p:cNvSpPr/>
            <p:nvPr/>
          </p:nvSpPr>
          <p:spPr>
            <a:xfrm>
              <a:off x="2627784" y="2204864"/>
              <a:ext cx="1512168" cy="648072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2588382" y="2832154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2993523" y="2852936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H="1">
              <a:off x="3355828" y="2852936"/>
              <a:ext cx="362305" cy="936104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 стрелкой 15"/>
          <p:cNvCxnSpPr/>
          <p:nvPr/>
        </p:nvCxnSpPr>
        <p:spPr>
          <a:xfrm flipV="1">
            <a:off x="6477000" y="3962400"/>
            <a:ext cx="741321" cy="1522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лако 12"/>
          <p:cNvSpPr/>
          <p:nvPr/>
        </p:nvSpPr>
        <p:spPr>
          <a:xfrm>
            <a:off x="5867400" y="3200400"/>
            <a:ext cx="762000" cy="50052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3001" y="2057400"/>
            <a:ext cx="457200" cy="37117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60000"/>
              </a:lnSpc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Атлантски океан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28825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404664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0" y="1066800"/>
            <a:ext cx="61721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БИЉНИ ПОКРИВАЧ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" name="Picture 16" descr="PustinjaVel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1"/>
            <a:ext cx="2590800" cy="2514600"/>
          </a:xfrm>
          <a:prstGeom prst="rect">
            <a:avLst/>
          </a:prstGeom>
        </p:spPr>
      </p:pic>
      <p:pic>
        <p:nvPicPr>
          <p:cNvPr id="20" name="Picture 19" descr="MR9004025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981200"/>
            <a:ext cx="2514600" cy="3200400"/>
          </a:xfrm>
          <a:prstGeom prst="rect">
            <a:avLst/>
          </a:prstGeom>
        </p:spPr>
      </p:pic>
      <p:pic>
        <p:nvPicPr>
          <p:cNvPr id="21" name="Picture 20" descr="MR90040135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286000"/>
            <a:ext cx="2362200" cy="25146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33400" y="49530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ОБЛАСТИ БЕЗ БИЉНОГ ПОКРИВАЧА БРЖЕ СЕ ГРЕЈУ И БРЖЕ ХЛАДЕ ОД ОБЛАСТИ ПОД ТРАВАМА И ШУМАМА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49530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ТРАВНАТЕ ОБЛАСТИ СПОРИЈЕ СЕ ГРЕЈУ И ХЛАДЕ  У ОДНОСУ НА ОБЛАСТИ БЕЗ БИЉНОГ ПОКРИВАЧА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49530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ШУМЕ СЕ НАЈСПОРИЈЕ ЗАГРЕВАЈУ И ХЛАДЕ,СМАЊУЈУ  БРЗИНУ ВЕТРА,ЗАДРЖАВАЈУ ВЛАЖНОСТ ВАЗДУХА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828825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2057400" y="474018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КЛИМАТСКИ ЧИНИОЦИ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3716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ЧОВЕК И ЊЕГОВА ДЕЛАТНОСТ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SM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2209800"/>
            <a:ext cx="2819400" cy="3200400"/>
          </a:xfrm>
          <a:prstGeom prst="rect">
            <a:avLst/>
          </a:prstGeom>
        </p:spPr>
      </p:pic>
      <p:pic>
        <p:nvPicPr>
          <p:cNvPr id="6" name="Picture 5" descr="AUTOMOBI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1" y="2209800"/>
            <a:ext cx="2743200" cy="3200400"/>
          </a:xfrm>
          <a:prstGeom prst="rect">
            <a:avLst/>
          </a:prstGeom>
        </p:spPr>
      </p:pic>
      <p:pic>
        <p:nvPicPr>
          <p:cNvPr id="7" name="Picture 6" descr="180px-Waldschaeden_Erzgebirge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2209800"/>
            <a:ext cx="2286000" cy="2057400"/>
          </a:xfrm>
          <a:prstGeom prst="rect">
            <a:avLst/>
          </a:prstGeom>
        </p:spPr>
      </p:pic>
      <p:pic>
        <p:nvPicPr>
          <p:cNvPr id="8" name="Picture 7" descr="Tvorn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419600"/>
            <a:ext cx="2286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466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КЛИМА И  КЛИМАТСКИ ЧИНИОЦИ(ФАКТОРИ)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Клима-дијаграми</vt:lpstr>
      <vt:lpstr>Slide 11</vt:lpstr>
      <vt:lpstr>Slide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none</dc:creator>
  <cp:lastModifiedBy>Bojana</cp:lastModifiedBy>
  <cp:revision>52</cp:revision>
  <dcterms:created xsi:type="dcterms:W3CDTF">2011-05-27T20:08:25Z</dcterms:created>
  <dcterms:modified xsi:type="dcterms:W3CDTF">2020-03-31T13:42:39Z</dcterms:modified>
</cp:coreProperties>
</file>