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1549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22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781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0376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90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387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932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5589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946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7046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44210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23EFA9A-7E38-4DAD-9E0F-560219FA8C37}" type="datetimeFigureOut">
              <a:rPr lang="sr-Latn-RS" smtClean="0"/>
              <a:t>1.12.2021.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D54928D-4B97-427A-9568-78553DEC3B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609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681" y="4715619"/>
            <a:ext cx="8874530" cy="891006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први разред</a:t>
            </a:r>
            <a:r>
              <a:rPr lang="sr-Cyrl-R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4872989" y="240601"/>
            <a:ext cx="1854893" cy="8910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Нула 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4398125" y="5606625"/>
            <a:ext cx="5863474" cy="8910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Санела Драча </a:t>
            </a:r>
            <a:endParaRPr lang="sr-Latn-R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&lt;strong&gt;Nula&lt;/strong&gt; na engleskom - zero, oh, nought, nil, love, objašnjenj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322" y="1353735"/>
            <a:ext cx="25622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4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889" y="226594"/>
            <a:ext cx="4256347" cy="891006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Понављамо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17421" y="1717963"/>
            <a:ext cx="2073562" cy="19211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3092454" y="1717963"/>
            <a:ext cx="2073562" cy="19211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Oval 9"/>
          <p:cNvSpPr/>
          <p:nvPr/>
        </p:nvSpPr>
        <p:spPr>
          <a:xfrm>
            <a:off x="5367488" y="1717963"/>
            <a:ext cx="2073562" cy="19211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Oval 10"/>
          <p:cNvSpPr/>
          <p:nvPr/>
        </p:nvSpPr>
        <p:spPr>
          <a:xfrm>
            <a:off x="7602117" y="1717963"/>
            <a:ext cx="2073562" cy="19211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Oval 11"/>
          <p:cNvSpPr/>
          <p:nvPr/>
        </p:nvSpPr>
        <p:spPr>
          <a:xfrm>
            <a:off x="9836746" y="1745671"/>
            <a:ext cx="2073562" cy="19211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1544784" y="41471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002060"/>
                </a:solidFill>
              </a:rPr>
              <a:t>5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3299" y="41471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002060"/>
                </a:solidFill>
              </a:rPr>
              <a:t>4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61814" y="41471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002060"/>
                </a:solidFill>
              </a:rPr>
              <a:t>3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62962" y="41471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002060"/>
                </a:solidFill>
              </a:rPr>
              <a:t>2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07273" y="41471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002060"/>
                </a:solidFill>
              </a:rPr>
              <a:t>1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199588" y="3325091"/>
            <a:ext cx="913531" cy="1514764"/>
          </a:xfrm>
          <a:prstGeom prst="curv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285426" y="4567382"/>
            <a:ext cx="1414899" cy="544945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" name="Right Arrow 25"/>
          <p:cNvSpPr/>
          <p:nvPr/>
        </p:nvSpPr>
        <p:spPr>
          <a:xfrm>
            <a:off x="9192510" y="4567381"/>
            <a:ext cx="1414899" cy="544945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Right Arrow 26"/>
          <p:cNvSpPr/>
          <p:nvPr/>
        </p:nvSpPr>
        <p:spPr>
          <a:xfrm>
            <a:off x="6835785" y="4567381"/>
            <a:ext cx="1414899" cy="544945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8" name="Right Arrow 27"/>
          <p:cNvSpPr/>
          <p:nvPr/>
        </p:nvSpPr>
        <p:spPr>
          <a:xfrm>
            <a:off x="4593075" y="4567381"/>
            <a:ext cx="1414899" cy="544945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Rectangle 28"/>
          <p:cNvSpPr/>
          <p:nvPr/>
        </p:nvSpPr>
        <p:spPr>
          <a:xfrm>
            <a:off x="2578816" y="3997036"/>
            <a:ext cx="581891" cy="586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rgbClr val="FF0000"/>
                </a:solidFill>
              </a:rPr>
              <a:t>-1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384733" y="4082473"/>
            <a:ext cx="581891" cy="586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rgbClr val="FF0000"/>
                </a:solidFill>
              </a:rPr>
              <a:t>-1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13608" y="4082473"/>
            <a:ext cx="581891" cy="586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rgbClr val="FF0000"/>
                </a:solidFill>
              </a:rPr>
              <a:t>-1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82441" y="4082473"/>
            <a:ext cx="581891" cy="586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rgbClr val="FF0000"/>
                </a:solidFill>
              </a:rPr>
              <a:t>-1</a:t>
            </a:r>
            <a:endParaRPr lang="sr-Latn-RS" sz="3200" dirty="0">
              <a:solidFill>
                <a:srgbClr val="FF0000"/>
              </a:solidFill>
            </a:endParaRPr>
          </a:p>
        </p:txBody>
      </p:sp>
      <p:pic>
        <p:nvPicPr>
          <p:cNvPr id="33" name="Picture 32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24" y="1985817"/>
            <a:ext cx="535710" cy="535710"/>
          </a:xfrm>
          <a:prstGeom prst="rect">
            <a:avLst/>
          </a:prstGeom>
        </p:spPr>
      </p:pic>
      <p:pic>
        <p:nvPicPr>
          <p:cNvPr id="34" name="Picture 33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9" y="2586181"/>
            <a:ext cx="535710" cy="535710"/>
          </a:xfrm>
          <a:prstGeom prst="rect">
            <a:avLst/>
          </a:prstGeom>
        </p:spPr>
      </p:pic>
      <p:pic>
        <p:nvPicPr>
          <p:cNvPr id="35" name="Picture 34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858" y="2926772"/>
            <a:ext cx="535710" cy="535710"/>
          </a:xfrm>
          <a:prstGeom prst="rect">
            <a:avLst/>
          </a:prstGeom>
        </p:spPr>
      </p:pic>
      <p:pic>
        <p:nvPicPr>
          <p:cNvPr id="36" name="Picture 35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49" y="2506518"/>
            <a:ext cx="535710" cy="535710"/>
          </a:xfrm>
          <a:prstGeom prst="rect">
            <a:avLst/>
          </a:prstGeom>
        </p:spPr>
      </p:pic>
      <p:pic>
        <p:nvPicPr>
          <p:cNvPr id="37" name="Picture 36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11" y="1870362"/>
            <a:ext cx="535710" cy="535710"/>
          </a:xfrm>
          <a:prstGeom prst="rect">
            <a:avLst/>
          </a:prstGeom>
        </p:spPr>
      </p:pic>
      <p:pic>
        <p:nvPicPr>
          <p:cNvPr id="38" name="Picture 37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44" y="1970808"/>
            <a:ext cx="535710" cy="535710"/>
          </a:xfrm>
          <a:prstGeom prst="rect">
            <a:avLst/>
          </a:prstGeom>
        </p:spPr>
      </p:pic>
      <p:pic>
        <p:nvPicPr>
          <p:cNvPr id="39" name="Picture 38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296" y="2171697"/>
            <a:ext cx="535710" cy="535710"/>
          </a:xfrm>
          <a:prstGeom prst="rect">
            <a:avLst/>
          </a:prstGeom>
        </p:spPr>
      </p:pic>
      <p:pic>
        <p:nvPicPr>
          <p:cNvPr id="40" name="Picture 39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291" y="2586181"/>
            <a:ext cx="535710" cy="535710"/>
          </a:xfrm>
          <a:prstGeom prst="rect">
            <a:avLst/>
          </a:prstGeom>
        </p:spPr>
      </p:pic>
      <p:pic>
        <p:nvPicPr>
          <p:cNvPr id="41" name="Picture 40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991" y="2893286"/>
            <a:ext cx="535710" cy="535710"/>
          </a:xfrm>
          <a:prstGeom prst="rect">
            <a:avLst/>
          </a:prstGeom>
        </p:spPr>
      </p:pic>
      <p:pic>
        <p:nvPicPr>
          <p:cNvPr id="42" name="Picture 41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49" y="2893286"/>
            <a:ext cx="535710" cy="535710"/>
          </a:xfrm>
          <a:prstGeom prst="rect">
            <a:avLst/>
          </a:prstGeom>
        </p:spPr>
      </p:pic>
      <p:pic>
        <p:nvPicPr>
          <p:cNvPr id="43" name="Picture 42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898" y="2586181"/>
            <a:ext cx="535710" cy="535710"/>
          </a:xfrm>
          <a:prstGeom prst="rect">
            <a:avLst/>
          </a:prstGeom>
        </p:spPr>
      </p:pic>
      <p:pic>
        <p:nvPicPr>
          <p:cNvPr id="44" name="Picture 43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896" y="2022762"/>
            <a:ext cx="535710" cy="535710"/>
          </a:xfrm>
          <a:prstGeom prst="rect">
            <a:avLst/>
          </a:prstGeom>
        </p:spPr>
      </p:pic>
      <p:pic>
        <p:nvPicPr>
          <p:cNvPr id="45" name="Picture 44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16" y="2789381"/>
            <a:ext cx="535710" cy="535710"/>
          </a:xfrm>
          <a:prstGeom prst="rect">
            <a:avLst/>
          </a:prstGeom>
        </p:spPr>
      </p:pic>
      <p:pic>
        <p:nvPicPr>
          <p:cNvPr id="46" name="Picture 45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138" y="2013525"/>
            <a:ext cx="535710" cy="535710"/>
          </a:xfrm>
          <a:prstGeom prst="rect">
            <a:avLst/>
          </a:prstGeom>
        </p:spPr>
      </p:pic>
      <p:pic>
        <p:nvPicPr>
          <p:cNvPr id="47" name="Picture 46" descr="Yellow &lt;strong&gt;ball&lt;/strong&gt; | Free 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340" y="2504208"/>
            <a:ext cx="535710" cy="53571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4726326" y="5564910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002060"/>
                </a:solidFill>
              </a:rPr>
              <a:t>5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85820" y="5564910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4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716939" y="5564910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3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56507" y="5564910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2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77754" y="5564910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1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207898" y="55695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002060"/>
                </a:solidFill>
              </a:rPr>
              <a:t>5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076204" y="55695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2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137236" y="5578764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3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216803" y="55695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4</a:t>
            </a:r>
            <a:endParaRPr lang="sr-Latn-RS" sz="5400" dirty="0">
              <a:solidFill>
                <a:srgbClr val="00206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966624" y="5569527"/>
            <a:ext cx="551872" cy="6927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002060"/>
                </a:solidFill>
              </a:rPr>
              <a:t>1</a:t>
            </a:r>
            <a:endParaRPr lang="sr-Latn-R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107" y="97285"/>
            <a:ext cx="4671984" cy="891006"/>
          </a:xfrm>
        </p:spPr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раде деца?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07" y="1117600"/>
            <a:ext cx="6188364" cy="5158509"/>
          </a:xfrm>
          <a:prstGeom prst="rect">
            <a:avLst/>
          </a:prstGeom>
        </p:spPr>
      </p:pic>
      <p:sp>
        <p:nvSpPr>
          <p:cNvPr id="48" name="Title 1"/>
          <p:cNvSpPr txBox="1">
            <a:spLocks/>
          </p:cNvSpPr>
          <p:nvPr/>
        </p:nvSpPr>
        <p:spPr>
          <a:xfrm>
            <a:off x="7192125" y="1219503"/>
            <a:ext cx="4671984" cy="5056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 празне кутију са играчкама.</a:t>
            </a:r>
          </a:p>
          <a:p>
            <a:endParaRPr lang="sr-Cyrl-R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играчака остало у кутији?</a:t>
            </a:r>
          </a:p>
          <a:p>
            <a:endParaRPr lang="sr-Cyrl-R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кутији није остала ниједна играчка.</a:t>
            </a:r>
            <a:endParaRPr lang="sr-Latn-R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9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6" y="1274618"/>
            <a:ext cx="10353964" cy="332913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8908" y="0"/>
            <a:ext cx="6271491" cy="891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Испричај шта се догодило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94509" y="5024581"/>
            <a:ext cx="3260437" cy="1048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гнезду су биле три птице.</a:t>
            </a:r>
            <a:endParaRPr lang="sr-Latn-R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38880" y="5107901"/>
            <a:ext cx="3260437" cy="1048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 три су одлетеле.</a:t>
            </a:r>
            <a:endParaRPr lang="sr-Latn-R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869382" y="4890077"/>
            <a:ext cx="3260437" cy="16862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гнезду више нема ниједне птице. Гнездо је остало празно.</a:t>
            </a:r>
            <a:endParaRPr lang="sr-Latn-R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96872" y="0"/>
            <a:ext cx="5458691" cy="891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5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Нула</a:t>
            </a:r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364" y="1413597"/>
            <a:ext cx="1710401" cy="2343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213" y="1413597"/>
            <a:ext cx="1790700" cy="23431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2362" y="1413597"/>
            <a:ext cx="1641980" cy="2343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1926" y="1364962"/>
            <a:ext cx="2248910" cy="30024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871200" y="2336800"/>
            <a:ext cx="646545" cy="69272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6000" dirty="0" smtClean="0">
                <a:solidFill>
                  <a:srgbClr val="FF0000"/>
                </a:solidFill>
              </a:rPr>
              <a:t>0</a:t>
            </a:r>
            <a:endParaRPr lang="sr-Latn-RS" sz="60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>
            <a:endCxn id="14" idx="1"/>
          </p:cNvCxnSpPr>
          <p:nvPr/>
        </p:nvCxnSpPr>
        <p:spPr>
          <a:xfrm>
            <a:off x="10218074" y="2660073"/>
            <a:ext cx="653126" cy="230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Photoshop - Efekat šareni kvadratići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" t="12027" r="602" b="681"/>
          <a:stretch/>
        </p:blipFill>
        <p:spPr bwMode="auto">
          <a:xfrm>
            <a:off x="840363" y="4641997"/>
            <a:ext cx="3906549" cy="188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316608" y="4982377"/>
            <a:ext cx="646546" cy="461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800" dirty="0" smtClean="0">
                <a:solidFill>
                  <a:srgbClr val="FF0000"/>
                </a:solidFill>
              </a:rPr>
              <a:t>0</a:t>
            </a:r>
            <a:endParaRPr lang="sr-Latn-RS" sz="48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16608" y="5730438"/>
            <a:ext cx="646546" cy="461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800" dirty="0" smtClean="0">
                <a:solidFill>
                  <a:srgbClr val="FF0000"/>
                </a:solidFill>
              </a:rPr>
              <a:t>0</a:t>
            </a:r>
            <a:endParaRPr lang="sr-Latn-RS" sz="48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70364" y="4982377"/>
            <a:ext cx="646546" cy="461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800" dirty="0" smtClean="0">
                <a:solidFill>
                  <a:schemeClr val="tx1"/>
                </a:solidFill>
              </a:rPr>
              <a:t>0</a:t>
            </a:r>
            <a:endParaRPr lang="sr-Latn-RS" sz="4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93092" y="5730438"/>
            <a:ext cx="646546" cy="461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800" dirty="0" smtClean="0">
                <a:solidFill>
                  <a:schemeClr val="tx1"/>
                </a:solidFill>
              </a:rPr>
              <a:t>0</a:t>
            </a:r>
            <a:endParaRPr lang="sr-Latn-RS" sz="4800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332122" y="5213286"/>
            <a:ext cx="6054438" cy="667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5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0 1 2 3 4 5     5 4 3 2 1 0</a:t>
            </a:r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7" grpId="0"/>
      <p:bldP spid="19" grpId="0"/>
      <p:bldP spid="20" grpId="0"/>
      <p:bldP spid="21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96872" y="0"/>
            <a:ext cx="5458691" cy="891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5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Нула</a:t>
            </a:r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01962" y="445503"/>
            <a:ext cx="10155382" cy="891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празан скуп и упиши број који одговара празном скупу. </a:t>
            </a:r>
            <a:endParaRPr lang="sr-Latn-R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55780" y="5203420"/>
            <a:ext cx="10247746" cy="18565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је имала две бомбоне. Појела је обе. </a:t>
            </a:r>
          </a:p>
          <a:p>
            <a:r>
              <a:rPr lang="sr-Latn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Маји остало бомбона?</a:t>
            </a:r>
          </a:p>
          <a:p>
            <a:endParaRPr lang="sr-Cyrl-R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Р: 2 – 2 = 0</a:t>
            </a:r>
            <a:endParaRPr lang="sr-Latn-R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О: Маји није остала ниједна бомбона.</a:t>
            </a:r>
          </a:p>
          <a:p>
            <a:endParaRPr lang="sr-Latn-RS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3561" y="2167745"/>
            <a:ext cx="1125451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Јана има три бојице, а Саша нема ниједну.</a:t>
            </a:r>
          </a:p>
          <a:p>
            <a:pPr lvl="0"/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бојица имају заједно?</a:t>
            </a:r>
          </a:p>
          <a:p>
            <a:pPr lvl="0"/>
            <a:endParaRPr lang="sr-Cyrl-R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Р: 3 + 0 = 3</a:t>
            </a:r>
          </a:p>
          <a:p>
            <a:pPr lvl="0"/>
            <a:r>
              <a:rPr lang="sr-Cyrl-R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О: Заједно имају три бојице. </a:t>
            </a:r>
            <a:endParaRPr lang="sr-Latn-R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791" y="5086563"/>
            <a:ext cx="1269580" cy="126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7422" y="5081969"/>
            <a:ext cx="1274174" cy="127417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761673" y="1298961"/>
            <a:ext cx="1034471" cy="89100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22" name="Straight Connector 21"/>
          <p:cNvCxnSpPr>
            <a:stCxn id="10" idx="6"/>
          </p:cNvCxnSpPr>
          <p:nvPr/>
        </p:nvCxnSpPr>
        <p:spPr>
          <a:xfrm>
            <a:off x="3796144" y="1744464"/>
            <a:ext cx="646546" cy="153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414982" y="1546615"/>
            <a:ext cx="498763" cy="496129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4000" dirty="0" smtClean="0">
                <a:solidFill>
                  <a:schemeClr val="tx1"/>
                </a:solidFill>
              </a:rPr>
              <a:t>0</a:t>
            </a:r>
            <a:endParaRPr lang="sr-Latn-RS" sz="4000" dirty="0">
              <a:solidFill>
                <a:schemeClr val="tx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t="34679" b="35511"/>
          <a:stretch/>
        </p:blipFill>
        <p:spPr>
          <a:xfrm>
            <a:off x="8596954" y="2336800"/>
            <a:ext cx="3003918" cy="59112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t="34679" b="35511"/>
          <a:stretch/>
        </p:blipFill>
        <p:spPr>
          <a:xfrm>
            <a:off x="8596954" y="3005700"/>
            <a:ext cx="3003918" cy="59112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t="34679" b="35511"/>
          <a:stretch/>
        </p:blipFill>
        <p:spPr>
          <a:xfrm>
            <a:off x="8596954" y="3680327"/>
            <a:ext cx="3003918" cy="591127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V="1">
            <a:off x="7287491" y="4913745"/>
            <a:ext cx="877454" cy="14423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522690" y="5023693"/>
            <a:ext cx="877454" cy="14423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5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8" grpId="0"/>
      <p:bldP spid="10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96872" y="0"/>
            <a:ext cx="5458691" cy="891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5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Нула</a:t>
            </a:r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43017" y="1648689"/>
            <a:ext cx="7504547" cy="42348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5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5-0=                  2-0=</a:t>
            </a:r>
          </a:p>
          <a:p>
            <a:endParaRPr lang="sr-Cyrl-RS" sz="5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5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3+0=                  0+2=</a:t>
            </a:r>
          </a:p>
          <a:p>
            <a:endParaRPr lang="sr-Cyrl-RS" sz="5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5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      =1                -2=0</a:t>
            </a:r>
          </a:p>
          <a:p>
            <a:endParaRPr lang="sr-Cyrl-RS" sz="5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+4=4            1-    =0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9254" y="1548240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09345" y="1548240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7816" y="2657183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74182" y="2657183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6326" y="3913331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25088" y="3766126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95127" y="5052291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18326" y="5052290"/>
            <a:ext cx="72967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5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96872" y="0"/>
            <a:ext cx="5458691" cy="891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5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Нула</a:t>
            </a:r>
            <a:r>
              <a:rPr lang="sr-Cyrl-R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9017" y="1528619"/>
            <a:ext cx="10450947" cy="18426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задатак: уџбеник, 62.страна. </a:t>
            </a:r>
            <a:endParaRPr lang="sr-Latn-R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3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268</TotalTime>
  <Words>220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Times New Roman</vt:lpstr>
      <vt:lpstr>Metropolitan</vt:lpstr>
      <vt:lpstr>Математика – први разред </vt:lpstr>
      <vt:lpstr>Понављамо</vt:lpstr>
      <vt:lpstr>Шта раде деца?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Понављамо</dc:title>
  <dc:creator>Sanela</dc:creator>
  <cp:lastModifiedBy>Sanela</cp:lastModifiedBy>
  <cp:revision>53</cp:revision>
  <dcterms:created xsi:type="dcterms:W3CDTF">2021-11-29T18:42:42Z</dcterms:created>
  <dcterms:modified xsi:type="dcterms:W3CDTF">2021-12-01T13:31:09Z</dcterms:modified>
</cp:coreProperties>
</file>