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1202102-30D5-4B72-A8CC-9BDFF9461F34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8D5C67F-8399-42D0-BE31-16B9CC71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2102-30D5-4B72-A8CC-9BDFF9461F34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C67F-8399-42D0-BE31-16B9CC71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D1202102-30D5-4B72-A8CC-9BDFF9461F34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8D5C67F-8399-42D0-BE31-16B9CC71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2102-30D5-4B72-A8CC-9BDFF9461F34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C67F-8399-42D0-BE31-16B9CC71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1202102-30D5-4B72-A8CC-9BDFF9461F34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E8D5C67F-8399-42D0-BE31-16B9CC71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2102-30D5-4B72-A8CC-9BDFF9461F34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C67F-8399-42D0-BE31-16B9CC71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2102-30D5-4B72-A8CC-9BDFF9461F34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C67F-8399-42D0-BE31-16B9CC71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2102-30D5-4B72-A8CC-9BDFF9461F34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C67F-8399-42D0-BE31-16B9CC71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1202102-30D5-4B72-A8CC-9BDFF9461F34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C67F-8399-42D0-BE31-16B9CC71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2102-30D5-4B72-A8CC-9BDFF9461F34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C67F-8399-42D0-BE31-16B9CC71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2102-30D5-4B72-A8CC-9BDFF9461F34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C67F-8399-42D0-BE31-16B9CC718B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1202102-30D5-4B72-A8CC-9BDFF9461F34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8D5C67F-8399-42D0-BE31-16B9CC71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Количина топлоте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b="1" dirty="0"/>
              <a:t>топлотна равнотежа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/>
              <a:t>Шта се дешава приликом топлотне размене?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Пример:</a:t>
            </a:r>
          </a:p>
          <a:p>
            <a:r>
              <a:rPr lang="ru-RU" dirty="0"/>
              <a:t>-          лед и сок</a:t>
            </a:r>
          </a:p>
          <a:p>
            <a:r>
              <a:rPr lang="ru-RU" dirty="0"/>
              <a:t>-          две посуде са водом – једна врела, друга хладна – када се помеша – млака вода</a:t>
            </a:r>
          </a:p>
          <a:p>
            <a:r>
              <a:rPr lang="ru-RU" dirty="0"/>
              <a:t>посебно</a:t>
            </a:r>
          </a:p>
          <a:p>
            <a:r>
              <a:rPr lang="ru-RU" dirty="0"/>
              <a:t>-          суд са водом - температуру воде означити са t</a:t>
            </a:r>
            <a:r>
              <a:rPr lang="ru-RU" baseline="-25000" dirty="0"/>
              <a:t>1</a:t>
            </a:r>
            <a:endParaRPr lang="ru-RU" dirty="0"/>
          </a:p>
          <a:p>
            <a:r>
              <a:rPr lang="ru-RU" dirty="0"/>
              <a:t>-          тело - температуру тела означити са t</a:t>
            </a:r>
            <a:r>
              <a:rPr lang="ru-RU" baseline="-25000" dirty="0"/>
              <a:t>2</a:t>
            </a:r>
            <a:endParaRPr lang="ru-RU" dirty="0"/>
          </a:p>
          <a:p>
            <a:r>
              <a:rPr lang="ru-RU" dirty="0"/>
              <a:t>заједно</a:t>
            </a:r>
          </a:p>
          <a:p>
            <a:r>
              <a:rPr lang="ru-RU" dirty="0"/>
              <a:t>-          спустити тело у суд са водом - нова температура са t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t</a:t>
            </a:r>
            <a:r>
              <a:rPr lang="ru-RU" baseline="-25000" dirty="0"/>
              <a:t>1</a:t>
            </a:r>
            <a:r>
              <a:rPr lang="ru-RU" dirty="0"/>
              <a:t>&lt;t&lt;t</a:t>
            </a:r>
            <a:r>
              <a:rPr lang="ru-RU" baseline="-25000" dirty="0"/>
              <a:t>2</a:t>
            </a:r>
            <a:endParaRPr lang="ru-RU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0" dirty="0"/>
              <a:t>У систему од два или више тела врши се размена топлоте тако да је количина топлоте коју предаје тело са вишом температуром једнака количини топлоте коју прима тело са нижом температуром.</a:t>
            </a:r>
            <a:endParaRPr lang="en-US" sz="2000" dirty="0"/>
          </a:p>
        </p:txBody>
      </p:sp>
      <p:pic>
        <p:nvPicPr>
          <p:cNvPr id="4" name="Content Placeholder 3" descr="https://sites.google.com/site/fizikazaosnovce678/_/rsrc/1338375420534/podsetnici/sedmi-razred/5-toplotne-pojave/2-kolicina-toplote-i-toplotna-ravnoteza/toplota%209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060848"/>
            <a:ext cx="497316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83568" y="3933056"/>
            <a:ext cx="6174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Q</a:t>
            </a:r>
            <a:r>
              <a:rPr lang="ru-RU" baseline="-25000" dirty="0"/>
              <a:t>1</a:t>
            </a:r>
            <a:r>
              <a:rPr lang="ru-RU" dirty="0"/>
              <a:t> - количина топлоте коју предаје тело са вишом температуром</a:t>
            </a:r>
          </a:p>
          <a:p>
            <a:r>
              <a:rPr lang="ru-RU" dirty="0"/>
              <a:t>Q</a:t>
            </a:r>
            <a:r>
              <a:rPr lang="ru-RU" baseline="-25000" dirty="0"/>
              <a:t>2 </a:t>
            </a:r>
            <a:r>
              <a:rPr lang="ru-RU" dirty="0"/>
              <a:t>- количина топлоте коју прима тело са нижом температуром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0" dirty="0"/>
              <a:t>После топлотне размене оба тела се налазе на истој температури.</a:t>
            </a:r>
            <a:endParaRPr lang="en-US" sz="2000" dirty="0"/>
          </a:p>
        </p:txBody>
      </p:sp>
      <p:pic>
        <p:nvPicPr>
          <p:cNvPr id="4" name="Content Placeholder 3" descr="https://sites.google.com/site/fizikazaosnovce678/_/rsrc/1338375478936/podsetnici/sedmi-razred/5-toplotne-pojave/2-kolicina-toplote-i-toplotna-ravnoteza/toplota%201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844824"/>
            <a:ext cx="49685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83568" y="3789040"/>
            <a:ext cx="65527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Део унутрашње енергије се може пренети са једног тела на друго - енергија прелази са једног тела на друго или се претвара из једног облика у други.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Пошто смо се уверили да је толота вид енергије, онда закон одржања механичке енергије може проширити и на топлотну.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пример:</a:t>
            </a:r>
          </a:p>
          <a:p>
            <a:r>
              <a:rPr lang="ru-RU" dirty="0"/>
              <a:t>- хидроцентрала - гравитациона потенцијална енергија воде - кинетичка енергија обртања турбина - електрична енергија - бојлер - електрична енергија прелази у унутрашњу енергију воде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0" dirty="0"/>
              <a:t>ЗАКОН ОДРЖАЊА ЕНЕРГИЈЕ: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3200" b="1" dirty="0">
                <a:solidFill>
                  <a:schemeClr val="accent2">
                    <a:lumMod val="75000"/>
                  </a:schemeClr>
                </a:solidFill>
              </a:rPr>
              <a:t>Енергија се не може уништити и ни из чега створити, већ само прелази из једног облика у други или са једног тела </a:t>
            </a:r>
            <a:r>
              <a:rPr lang="sr-Cyrl-CS" sz="3200" b="1">
                <a:solidFill>
                  <a:schemeClr val="accent2">
                    <a:lumMod val="75000"/>
                  </a:schemeClr>
                </a:solidFill>
              </a:rPr>
              <a:t>на друго.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0" dirty="0"/>
              <a:t>Загрејана тела предају топлоту хладнијим телима која их окружују. При томе, температура тела које отпушта топлоту опада, док температура тела које прима топлоту расте.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Примери:</a:t>
            </a:r>
          </a:p>
          <a:p>
            <a:r>
              <a:rPr lang="ru-RU" dirty="0"/>
              <a:t>-          метална кашичица у врућем чају - топлота се брзо преноси са чаја на кашичицу</a:t>
            </a:r>
          </a:p>
          <a:p>
            <a:r>
              <a:rPr lang="ru-RU" dirty="0"/>
              <a:t>-          шерпа на шпорету</a:t>
            </a:r>
          </a:p>
          <a:p>
            <a:r>
              <a:rPr lang="ru-RU" dirty="0"/>
              <a:t>-          топлота пећи простире се по целој просторији</a:t>
            </a:r>
          </a:p>
          <a:p>
            <a:r>
              <a:rPr lang="ru-RU" dirty="0"/>
              <a:t>Топлота је онај део унутрашње енергије који се са тела са више температуре преноси на тело ниже температуре.</a:t>
            </a:r>
          </a:p>
          <a:p>
            <a:r>
              <a:rPr lang="ru-RU" dirty="0"/>
              <a:t>Eнергијa коју тело прими или отпусти у процесу топлотне размене назива се </a:t>
            </a:r>
            <a:r>
              <a:rPr lang="ru-RU" b="1" dirty="0"/>
              <a:t>количина топлоте</a:t>
            </a:r>
            <a:r>
              <a:rPr lang="ru-RU" dirty="0"/>
              <a:t>.</a:t>
            </a:r>
          </a:p>
          <a:p>
            <a:r>
              <a:rPr lang="ru-RU" dirty="0"/>
              <a:t>Приликом топлотне размене долази до промене температуре.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3105835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3200" b="1" dirty="0"/>
              <a:t>Закључак 1: Количина топлоте зависи од промене температуре.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/>
              <a:t>Од чега још зависи количина топлоте?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Пример:</a:t>
            </a:r>
          </a:p>
          <a:p>
            <a:r>
              <a:rPr lang="ru-RU" dirty="0"/>
              <a:t>-          врела пегла незнатно загрева собу, пећ загрева више иако има нижу температуру</a:t>
            </a:r>
          </a:p>
          <a:p>
            <a:r>
              <a:rPr lang="ru-RU" dirty="0"/>
              <a:t>Да ли количина топлоте зависи само од промене температуре?            НЕ</a:t>
            </a:r>
          </a:p>
          <a:p>
            <a:r>
              <a:rPr lang="ru-RU" dirty="0"/>
              <a:t>Од чега још зависи?</a:t>
            </a:r>
          </a:p>
          <a:p>
            <a:r>
              <a:rPr lang="ru-RU" dirty="0"/>
              <a:t>На основу овога може да се закључи да количина топлоте коју једно тело предаје другим телима не може да се процени само на основу његове температуре.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0" dirty="0"/>
              <a:t>Пример: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-   на шпорет (на исту грејну плочу) два суда са различитим количинама воде исте почетне температуре - 1 литар и 2 литра - након истог времена виша температура воде 1 литар</a:t>
            </a:r>
          </a:p>
          <a:p>
            <a:r>
              <a:rPr lang="ru-RU" dirty="0"/>
              <a:t>-     кување кафе или чаја – већа посуда са водом мања посуда са водом (загревање различитих количина воде помоћу једнаких количина топлоте)</a:t>
            </a:r>
          </a:p>
          <a:p>
            <a:r>
              <a:rPr lang="ru-RU" dirty="0"/>
              <a:t>Ако се већој маси воде жели повисити температура исто као и мањој маси воде онда се мора дуже загревати (под истим условима)</a:t>
            </a:r>
          </a:p>
          <a:p>
            <a:r>
              <a:rPr lang="sr-Cyrl-CS" b="1" dirty="0"/>
              <a:t>Закључак 2:Количина топлоте зависи од масе тела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0" dirty="0"/>
              <a:t>Пример: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Из искуства је познато да ће се на истој грејној плочи за исто време комад метала загрејати до знатно више температуре него вода чија је маса једнака маси тог метала</a:t>
            </a:r>
          </a:p>
          <a:p>
            <a:r>
              <a:rPr lang="ru-RU" dirty="0"/>
              <a:t>-          иста маса воде и метала - метал се загрева до знатно више температуре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Закључак3: Количина топлоте зависи од врсте супстанције.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316872"/>
          </a:xfrm>
        </p:spPr>
        <p:txBody>
          <a:bodyPr>
            <a:normAutofit fontScale="90000"/>
          </a:bodyPr>
          <a:lstStyle/>
          <a:p>
            <a:br>
              <a:rPr lang="ru-RU" sz="3100" dirty="0"/>
            </a:br>
            <a:br>
              <a:rPr lang="ru-RU" sz="3100" dirty="0"/>
            </a:br>
            <a:br>
              <a:rPr lang="ru-RU" sz="3100" dirty="0"/>
            </a:br>
            <a:br>
              <a:rPr lang="ru-RU" sz="3100" dirty="0"/>
            </a:br>
            <a:r>
              <a:rPr lang="ru-RU" sz="3100" dirty="0"/>
              <a:t>Закључак</a:t>
            </a:r>
            <a:r>
              <a:rPr lang="ru-RU" dirty="0"/>
              <a:t>:</a:t>
            </a:r>
            <a:br>
              <a:rPr lang="ru-RU" b="0" dirty="0"/>
            </a:br>
            <a:r>
              <a:rPr lang="ru-RU" dirty="0"/>
              <a:t>Количина топлоте зависи од промене температуре, масе и врсте супстанције.</a:t>
            </a:r>
            <a:br>
              <a:rPr lang="ru-RU" b="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r>
              <a:rPr lang="ru-RU" dirty="0"/>
              <a:t>Количина топлоте означава се великим словом Q.</a:t>
            </a:r>
          </a:p>
          <a:p>
            <a:endParaRPr lang="en-US" dirty="0"/>
          </a:p>
        </p:txBody>
      </p:sp>
      <p:pic>
        <p:nvPicPr>
          <p:cNvPr id="4" name="Picture 3" descr="https://sites.google.com/site/fizikazaosnovce678/_/rsrc/1338375274675/podsetnici/sedmi-razred/5-toplotne-pojave/2-kolicina-toplote-i-toplotna-ravnoteza/toplota%20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077072"/>
            <a:ext cx="2749287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7239000" cy="5763040"/>
          </a:xfrm>
        </p:spPr>
        <p:txBody>
          <a:bodyPr/>
          <a:lstStyle/>
          <a:p>
            <a:r>
              <a:rPr lang="ru-RU" dirty="0"/>
              <a:t>Q - количина топлоте (као и друге врсте енергије мери се џулима)</a:t>
            </a:r>
          </a:p>
          <a:p>
            <a:r>
              <a:rPr lang="ru-RU" dirty="0"/>
              <a:t>m - маса</a:t>
            </a:r>
          </a:p>
          <a:p>
            <a:r>
              <a:rPr lang="ru-RU" dirty="0"/>
              <a:t>c - специфични топлотни капацитет</a:t>
            </a:r>
          </a:p>
          <a:p>
            <a:r>
              <a:rPr lang="ru-RU" dirty="0"/>
              <a:t>T</a:t>
            </a:r>
            <a:r>
              <a:rPr lang="ru-RU" baseline="-25000" dirty="0"/>
              <a:t>2</a:t>
            </a:r>
            <a:r>
              <a:rPr lang="ru-RU" dirty="0"/>
              <a:t>-T</a:t>
            </a:r>
            <a:r>
              <a:rPr lang="ru-RU" baseline="-25000" dirty="0"/>
              <a:t>1</a:t>
            </a:r>
            <a:r>
              <a:rPr lang="ru-RU" dirty="0"/>
              <a:t> - промена температуре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ако је температура узражена у степенима Целзијуса</a:t>
            </a:r>
          </a:p>
          <a:p>
            <a:endParaRPr lang="en-US" dirty="0"/>
          </a:p>
        </p:txBody>
      </p:sp>
      <p:pic>
        <p:nvPicPr>
          <p:cNvPr id="4" name="Picture 3" descr="https://sites.google.com/site/fizikazaosnovce678/_/rsrc/1338375303070/podsetnici/sedmi-razred/5-toplotne-pojave/2-kolicina-toplote-i-toplotna-ravnoteza/toplota%20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293096"/>
            <a:ext cx="3102600" cy="81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67544" y="5445224"/>
            <a:ext cx="77768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2000" b="1" dirty="0">
                <a:solidFill>
                  <a:schemeClr val="accent2">
                    <a:lumMod val="75000"/>
                  </a:schemeClr>
                </a:solidFill>
              </a:rPr>
              <a:t>Количина топлоте коју тело прима при загревању или отпушта при хлађењу зависи од масе тог тела, од специфичног топлотног капацитета супстанције и од промене температуре.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460888"/>
          </a:xfrm>
        </p:spPr>
        <p:txBody>
          <a:bodyPr>
            <a:normAutofit fontScale="90000"/>
          </a:bodyPr>
          <a:lstStyle/>
          <a:p>
            <a:r>
              <a:rPr lang="ru-RU" sz="2200" b="0" dirty="0"/>
              <a:t>Специфични топлотни капацитет зависи од врсте супстанције.</a:t>
            </a:r>
            <a:br>
              <a:rPr lang="ru-RU" sz="2200" b="0" dirty="0"/>
            </a:br>
            <a:r>
              <a:rPr lang="ru-RU" sz="2200" b="0" dirty="0"/>
              <a:t> Пример:</a:t>
            </a:r>
            <a:br>
              <a:rPr lang="ru-RU" sz="2200" b="0" dirty="0"/>
            </a:br>
            <a:r>
              <a:rPr lang="ru-RU" sz="2200" b="0" dirty="0"/>
              <a:t>-          земља има мању специфични топлотни капацитет од воде (око 4,5 пута) - копно се лети брже загрева од мора, док се зими брже расхлади</a:t>
            </a:r>
            <a:br>
              <a:rPr lang="ru-RU" b="0" dirty="0"/>
            </a:br>
            <a:endParaRPr lang="en-US" dirty="0"/>
          </a:p>
        </p:txBody>
      </p:sp>
      <p:pic>
        <p:nvPicPr>
          <p:cNvPr id="4" name="Content Placeholder 3" descr="https://sites.google.com/site/fizikazaosnovce678/_/rsrc/1338375356805/podsetnici/sedmi-razred/5-toplotne-pojave/2-kolicina-toplote-i-toplotna-ravnoteza/toplota%208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420888"/>
            <a:ext cx="662473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987824" y="537321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Специфични топлотни капацитет супстанције је бројно једнак количини топлоте која је потребна за загревање 1kg те супстанције за 1К односно 1</a:t>
            </a:r>
            <a:r>
              <a:rPr lang="ru-RU" baseline="30000" dirty="0"/>
              <a:t>0</a:t>
            </a:r>
            <a:r>
              <a:rPr lang="ru-RU" dirty="0"/>
              <a:t>С.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63AA621CCFE0C4E935E0E7BE9B6811D" ma:contentTypeVersion="6" ma:contentTypeDescription="Kreiraj novi dokument." ma:contentTypeScope="" ma:versionID="cd18b2455034bec54283dc2975fc62b2">
  <xsd:schema xmlns:xsd="http://www.w3.org/2001/XMLSchema" xmlns:xs="http://www.w3.org/2001/XMLSchema" xmlns:p="http://schemas.microsoft.com/office/2006/metadata/properties" xmlns:ns2="d5468f89-031a-438a-9851-9ccfc854076c" targetNamespace="http://schemas.microsoft.com/office/2006/metadata/properties" ma:root="true" ma:fieldsID="6830ada4d15d28a88d5ee47789514539" ns2:_="">
    <xsd:import namespace="d5468f89-031a-438a-9851-9ccfc85407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468f89-031a-438a-9851-9ccfc85407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684316-3568-4148-9B32-B70B3352479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5EEF44D-2354-44E7-8193-D7D77CDA1F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468f89-031a-438a-9851-9ccfc85407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CA5973B-CA10-4C7F-A348-4B81B99C91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</TotalTime>
  <Words>287</Words>
  <Application>Microsoft Office PowerPoint</Application>
  <PresentationFormat>On-screen Show (4:3)</PresentationFormat>
  <Paragraphs>63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Trebuchet MS</vt:lpstr>
      <vt:lpstr>Wingdings</vt:lpstr>
      <vt:lpstr>Wingdings 2</vt:lpstr>
      <vt:lpstr>Opulent</vt:lpstr>
      <vt:lpstr>Количина топлоте </vt:lpstr>
      <vt:lpstr>Загрејана тела предају топлоту хладнијим телима која их окружују. При томе, температура тела које отпушта топлоту опада, док температура тела које прима топлоту расте.</vt:lpstr>
      <vt:lpstr>PowerPoint Presentation</vt:lpstr>
      <vt:lpstr>Од чега још зависи количина топлоте?</vt:lpstr>
      <vt:lpstr>Пример:</vt:lpstr>
      <vt:lpstr>Пример:</vt:lpstr>
      <vt:lpstr>    Закључак: Количина топлоте зависи од промене температуре, масе и врсте супстанције. </vt:lpstr>
      <vt:lpstr>PowerPoint Presentation</vt:lpstr>
      <vt:lpstr>Специфични топлотни капацитет зависи од врсте супстанције.  Пример: -          земља има мању специфични топлотни капацитет од воде (око 4,5 пута) - копно се лети брже загрева од мора, док се зими брже расхлади </vt:lpstr>
      <vt:lpstr>Шта се дешава приликом топлотне размене?</vt:lpstr>
      <vt:lpstr>У систему од два или више тела врши се размена топлоте тако да је количина топлоте коју предаје тело са вишом температуром једнака количини топлоте коју прима тело са нижом температуром.</vt:lpstr>
      <vt:lpstr>После топлотне размене оба тела се налазе на истој температури.</vt:lpstr>
      <vt:lpstr>PowerPoint Presentation</vt:lpstr>
      <vt:lpstr>ЗАКОН ОДРЖАЊА ЕНЕРГИЈЕ: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Количина топлоте</dc:title>
  <dc:creator>HP Elite</dc:creator>
  <cp:lastModifiedBy>Dositej</cp:lastModifiedBy>
  <cp:revision>3</cp:revision>
  <dcterms:created xsi:type="dcterms:W3CDTF">2020-05-18T19:28:03Z</dcterms:created>
  <dcterms:modified xsi:type="dcterms:W3CDTF">2020-05-25T11:02:25Z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0x010100A63AA621CCFE0C4E935E0E7BE9B6811D</vt:lpwstr>
  </property>
</Properties>
</file>