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73" r:id="rId2"/>
    <p:sldMasterId id="2147483677" r:id="rId3"/>
    <p:sldMasterId id="2147483679" r:id="rId4"/>
    <p:sldMasterId id="2147483681" r:id="rId5"/>
    <p:sldMasterId id="2147483683" r:id="rId6"/>
  </p:sldMasterIdLst>
  <p:sldIdLst>
    <p:sldId id="260" r:id="rId7"/>
    <p:sldId id="276" r:id="rId8"/>
    <p:sldId id="257" r:id="rId9"/>
    <p:sldId id="269" r:id="rId10"/>
    <p:sldId id="270" r:id="rId11"/>
    <p:sldId id="271" r:id="rId12"/>
    <p:sldId id="262" r:id="rId13"/>
    <p:sldId id="263" r:id="rId14"/>
    <p:sldId id="272" r:id="rId15"/>
    <p:sldId id="273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911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11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6E047-8E39-4CFE-B5A4-CE4D306492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1019936"/>
      </p:ext>
    </p:extLst>
  </p:cSld>
  <p:clrMapOvr>
    <a:masterClrMapping/>
  </p:clrMapOvr>
  <p:transition spd="slow" advTm="5000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3FF76-0E7A-429A-BE1F-5F32BE910B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2622090"/>
      </p:ext>
    </p:extLst>
  </p:cSld>
  <p:clrMapOvr>
    <a:masterClrMapping/>
  </p:clrMapOvr>
  <p:transition spd="slow" advTm="5000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ED5CC-96E3-45DD-8582-01072F6F08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4674483"/>
      </p:ext>
    </p:extLst>
  </p:cSld>
  <p:clrMapOvr>
    <a:masterClrMapping/>
  </p:clrMapOvr>
  <p:transition spd="slow" advTm="5000">
    <p:strip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DF462-4896-4A61-B454-A108C344F3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9866455"/>
      </p:ext>
    </p:extLst>
  </p:cSld>
  <p:clrMapOvr>
    <a:masterClrMapping/>
  </p:clrMapOvr>
  <p:transition spd="slow" advTm="5000">
    <p:strip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E9AC4-F30B-43BB-A800-88B316EF97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1315592"/>
      </p:ext>
    </p:extLst>
  </p:cSld>
  <p:clrMapOvr>
    <a:masterClrMapping/>
  </p:clrMapOvr>
  <p:transition spd="slow" advTm="5000">
    <p:strip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62B88-B540-4F9C-AC1E-43CA11C83C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7554576"/>
      </p:ext>
    </p:extLst>
  </p:cSld>
  <p:clrMapOvr>
    <a:masterClrMapping/>
  </p:clrMapOvr>
  <p:transition spd="slow" advTm="5000">
    <p:strip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D055A-D57C-4E85-8102-4263C5CB5E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474703"/>
      </p:ext>
    </p:extLst>
  </p:cSld>
  <p:clrMapOvr>
    <a:masterClrMapping/>
  </p:clrMapOvr>
  <p:transition spd="slow" advTm="5000">
    <p:strip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792FA-D066-49BE-AF53-D16A32DD5D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4064080"/>
      </p:ext>
    </p:extLst>
  </p:cSld>
  <p:clrMapOvr>
    <a:masterClrMapping/>
  </p:clrMapOvr>
  <p:transition spd="slow" advTm="5000">
    <p:strip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79190-5472-4721-88B5-5BB7F87D72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5458460"/>
      </p:ext>
    </p:extLst>
  </p:cSld>
  <p:clrMapOvr>
    <a:masterClrMapping/>
  </p:clrMapOvr>
  <p:transition spd="slow" advTm="5000">
    <p:strip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76309-B9F6-43CC-B73F-D5EDFC923C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000839"/>
      </p:ext>
    </p:extLst>
  </p:cSld>
  <p:clrMapOvr>
    <a:masterClrMapping/>
  </p:clrMapOvr>
  <p:transition spd="slow" advTm="5000">
    <p:strip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AE4A0-86E7-47B1-9260-7C209F75D6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7665188"/>
      </p:ext>
    </p:extLst>
  </p:cSld>
  <p:clrMapOvr>
    <a:masterClrMapping/>
  </p:clrMapOvr>
  <p:transition spd="slow" advTm="5000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6FFCF-5BC1-44FB-B651-85B7FF7B14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2027487"/>
      </p:ext>
    </p:extLst>
  </p:cSld>
  <p:clrMapOvr>
    <a:masterClrMapping/>
  </p:clrMapOvr>
  <p:transition spd="slow" advTm="5000">
    <p:strip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A58D2-A0CF-42FC-BB65-FC1E254DD7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4589094"/>
      </p:ext>
    </p:extLst>
  </p:cSld>
  <p:clrMapOvr>
    <a:masterClrMapping/>
  </p:clrMapOvr>
  <p:transition spd="slow" advTm="5000">
    <p:strip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4941E-B6D8-4664-A578-0ADFBC4C63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437365"/>
      </p:ext>
    </p:extLst>
  </p:cSld>
  <p:clrMapOvr>
    <a:masterClrMapping/>
  </p:clrMapOvr>
  <p:transition spd="slow" advTm="5000">
    <p:strip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36A04-0F58-43C3-A134-B9E3FF44BE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8305882"/>
      </p:ext>
    </p:extLst>
  </p:cSld>
  <p:clrMapOvr>
    <a:masterClrMapping/>
  </p:clrMapOvr>
  <p:transition spd="slow" advTm="5000">
    <p:strip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115BA-D293-45CE-A2FF-8389220BC8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8805433"/>
      </p:ext>
    </p:extLst>
  </p:cSld>
  <p:clrMapOvr>
    <a:masterClrMapping/>
  </p:clrMapOvr>
  <p:transition spd="slow" advTm="5000">
    <p:strip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C0BB9F-70EB-4245-AB48-245CFB8D042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63333"/>
      </p:ext>
    </p:extLst>
  </p:cSld>
  <p:clrMapOvr>
    <a:masterClrMapping/>
  </p:clrMapOvr>
  <p:transition spd="slow" advTm="5000">
    <p:strip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0EF0B-B110-439C-AED7-83F12221F4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303162"/>
      </p:ext>
    </p:extLst>
  </p:cSld>
  <p:clrMapOvr>
    <a:masterClrMapping/>
  </p:clrMapOvr>
  <p:transition spd="slow" advTm="5000">
    <p:strip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778C4-4315-44FD-B75E-B415598A04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13776"/>
      </p:ext>
    </p:extLst>
  </p:cSld>
  <p:clrMapOvr>
    <a:masterClrMapping/>
  </p:clrMapOvr>
  <p:transition spd="slow" advTm="5000">
    <p:strip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F74F7-D043-4DE9-A95E-316F4B5841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702430"/>
      </p:ext>
    </p:extLst>
  </p:cSld>
  <p:clrMapOvr>
    <a:masterClrMapping/>
  </p:clrMapOvr>
  <p:transition spd="slow" advTm="5000">
    <p:strip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315B7-3772-42C4-AE89-1B9D4A8FC0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7959746"/>
      </p:ext>
    </p:extLst>
  </p:cSld>
  <p:clrMapOvr>
    <a:masterClrMapping/>
  </p:clrMapOvr>
  <p:transition spd="slow" advTm="5000">
    <p:strip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ED453-ED6C-4C48-8EF6-969DDE07F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7364353"/>
      </p:ext>
    </p:extLst>
  </p:cSld>
  <p:clrMapOvr>
    <a:masterClrMapping/>
  </p:clrMapOvr>
  <p:transition spd="slow" advTm="5000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AB85D-6E94-491C-96FE-51DAA4F185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9501032"/>
      </p:ext>
    </p:extLst>
  </p:cSld>
  <p:clrMapOvr>
    <a:masterClrMapping/>
  </p:clrMapOvr>
  <p:transition spd="slow" advTm="5000">
    <p:strips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5E595-2F0A-490B-8C82-734AD49A89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6470890"/>
      </p:ext>
    </p:extLst>
  </p:cSld>
  <p:clrMapOvr>
    <a:masterClrMapping/>
  </p:clrMapOvr>
  <p:transition spd="slow" advTm="5000">
    <p:strip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0C810-DC14-4324-9E75-3930234A6B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3293156"/>
      </p:ext>
    </p:extLst>
  </p:cSld>
  <p:clrMapOvr>
    <a:masterClrMapping/>
  </p:clrMapOvr>
  <p:transition spd="slow" advTm="5000">
    <p:strip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79DF8-5BE9-445E-A7DD-5413764D86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805502"/>
      </p:ext>
    </p:extLst>
  </p:cSld>
  <p:clrMapOvr>
    <a:masterClrMapping/>
  </p:clrMapOvr>
  <p:transition spd="slow" advTm="5000">
    <p:strip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55260-6A47-416F-B815-D26239123F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7312092"/>
      </p:ext>
    </p:extLst>
  </p:cSld>
  <p:clrMapOvr>
    <a:masterClrMapping/>
  </p:clrMapOvr>
  <p:transition spd="slow" advTm="5000">
    <p:strip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5958D-4280-4124-A018-F6E5E9D156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8400846"/>
      </p:ext>
    </p:extLst>
  </p:cSld>
  <p:clrMapOvr>
    <a:masterClrMapping/>
  </p:clrMapOvr>
  <p:transition spd="slow" advTm="5000">
    <p:strips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267DA7-3C8A-4567-911F-90BD41AC71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2393991"/>
      </p:ext>
    </p:extLst>
  </p:cSld>
  <p:clrMapOvr>
    <a:masterClrMapping/>
  </p:clrMapOvr>
  <p:transition spd="slow" advTm="5000">
    <p:strips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111FF5-3CD4-46AC-9195-90D6995715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5062284"/>
      </p:ext>
    </p:extLst>
  </p:cSld>
  <p:clrMapOvr>
    <a:masterClrMapping/>
  </p:clrMapOvr>
  <p:transition spd="slow" advTm="5000">
    <p:strips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22B2B-8F34-4487-A726-C234554C46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9419857"/>
      </p:ext>
    </p:extLst>
  </p:cSld>
  <p:clrMapOvr>
    <a:masterClrMapping/>
  </p:clrMapOvr>
  <p:transition spd="slow" advTm="5000">
    <p:strips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25D8A6-565B-4B64-9FBE-14919FDF64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0919685"/>
      </p:ext>
    </p:extLst>
  </p:cSld>
  <p:clrMapOvr>
    <a:masterClrMapping/>
  </p:clrMapOvr>
  <p:transition spd="slow" advTm="5000">
    <p:strips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2AEF5-9F02-422A-A485-63472D90A8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7484768"/>
      </p:ext>
    </p:extLst>
  </p:cSld>
  <p:clrMapOvr>
    <a:masterClrMapping/>
  </p:clrMapOvr>
  <p:transition spd="slow" advTm="5000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742AB-DCD4-46EA-B855-50D7A87A41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6695302"/>
      </p:ext>
    </p:extLst>
  </p:cSld>
  <p:clrMapOvr>
    <a:masterClrMapping/>
  </p:clrMapOvr>
  <p:transition spd="slow" advTm="5000">
    <p:strips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E48D4-CE1B-4D4A-A602-D94B829E80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5596627"/>
      </p:ext>
    </p:extLst>
  </p:cSld>
  <p:clrMapOvr>
    <a:masterClrMapping/>
  </p:clrMapOvr>
  <p:transition spd="slow" advTm="5000">
    <p:strips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8E4F9-6D6D-47C5-9EE7-AEDD38ED65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4397430"/>
      </p:ext>
    </p:extLst>
  </p:cSld>
  <p:clrMapOvr>
    <a:masterClrMapping/>
  </p:clrMapOvr>
  <p:transition spd="slow" advTm="5000">
    <p:strips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EF0D4-EA46-41A5-8543-3BB9BDF7DA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6357197"/>
      </p:ext>
    </p:extLst>
  </p:cSld>
  <p:clrMapOvr>
    <a:masterClrMapping/>
  </p:clrMapOvr>
  <p:transition spd="slow" advTm="5000">
    <p:strips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1C8B1-6326-40A4-87D8-0F4D572B89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7100743"/>
      </p:ext>
    </p:extLst>
  </p:cSld>
  <p:clrMapOvr>
    <a:masterClrMapping/>
  </p:clrMapOvr>
  <p:transition spd="slow" advTm="5000">
    <p:strips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CB34B-6EF4-4AAA-8701-EF255A381C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7225173"/>
      </p:ext>
    </p:extLst>
  </p:cSld>
  <p:clrMapOvr>
    <a:masterClrMapping/>
  </p:clrMapOvr>
  <p:transition spd="slow" advTm="5000">
    <p:strips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5106C-6380-43B2-B2DB-FB319A64F4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0982483"/>
      </p:ext>
    </p:extLst>
  </p:cSld>
  <p:clrMapOvr>
    <a:masterClrMapping/>
  </p:clrMapOvr>
  <p:transition spd="slow" advTm="5000">
    <p:strips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0FDE0-BE8A-4893-80E9-5CE2F0B41D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910197"/>
      </p:ext>
    </p:extLst>
  </p:cSld>
  <p:clrMapOvr>
    <a:masterClrMapping/>
  </p:clrMapOvr>
  <p:transition spd="slow" advTm="5000">
    <p:strips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563AB-4312-4BE1-B402-A16CA53C79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9204469"/>
      </p:ext>
    </p:extLst>
  </p:cSld>
  <p:clrMapOvr>
    <a:masterClrMapping/>
  </p:clrMapOvr>
  <p:transition spd="slow" advTm="5000">
    <p:strips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54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54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1BDE7-638F-4AF8-9A1B-3A6E3BC7E0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5159740"/>
      </p:ext>
    </p:extLst>
  </p:cSld>
  <p:clrMapOvr>
    <a:masterClrMapping/>
  </p:clrMapOvr>
  <p:transition spd="slow" advTm="5000">
    <p:strips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2610F-FCDB-4F55-AA06-DB0A9423D4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367952"/>
      </p:ext>
    </p:extLst>
  </p:cSld>
  <p:clrMapOvr>
    <a:masterClrMapping/>
  </p:clrMapOvr>
  <p:transition spd="slow" advTm="5000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FA2ED-7146-4DAD-997E-A263CFB8FE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115316"/>
      </p:ext>
    </p:extLst>
  </p:cSld>
  <p:clrMapOvr>
    <a:masterClrMapping/>
  </p:clrMapOvr>
  <p:transition spd="slow" advTm="5000">
    <p:strips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55433-B57F-418B-B35D-8A881B8906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522146"/>
      </p:ext>
    </p:extLst>
  </p:cSld>
  <p:clrMapOvr>
    <a:masterClrMapping/>
  </p:clrMapOvr>
  <p:transition spd="slow" advTm="5000">
    <p:strips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7DEE4-4B51-4D4D-87B8-61DC664E41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1691442"/>
      </p:ext>
    </p:extLst>
  </p:cSld>
  <p:clrMapOvr>
    <a:masterClrMapping/>
  </p:clrMapOvr>
  <p:transition spd="slow" advTm="5000">
    <p:strips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7494D-3D7E-47D3-8D2F-5B76441FFC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661385"/>
      </p:ext>
    </p:extLst>
  </p:cSld>
  <p:clrMapOvr>
    <a:masterClrMapping/>
  </p:clrMapOvr>
  <p:transition spd="slow" advTm="5000">
    <p:strips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64A3D-82E0-49F0-9F43-C56E752D6D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9590699"/>
      </p:ext>
    </p:extLst>
  </p:cSld>
  <p:clrMapOvr>
    <a:masterClrMapping/>
  </p:clrMapOvr>
  <p:transition spd="slow" advTm="5000">
    <p:strips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06096-AABA-4DA7-AE82-F88D40B9F1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98727"/>
      </p:ext>
    </p:extLst>
  </p:cSld>
  <p:clrMapOvr>
    <a:masterClrMapping/>
  </p:clrMapOvr>
  <p:transition spd="slow" advTm="5000">
    <p:strips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CFBFB-9F7D-4421-B13D-9F94D74A57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4891499"/>
      </p:ext>
    </p:extLst>
  </p:cSld>
  <p:clrMapOvr>
    <a:masterClrMapping/>
  </p:clrMapOvr>
  <p:transition spd="slow" advTm="5000">
    <p:strips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8CF75-3E42-4141-8184-F7280B345F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713951"/>
      </p:ext>
    </p:extLst>
  </p:cSld>
  <p:clrMapOvr>
    <a:masterClrMapping/>
  </p:clrMapOvr>
  <p:transition spd="slow" advTm="5000">
    <p:strips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997D7-FA6F-42E6-995A-AA2D5B4BA8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1049035"/>
      </p:ext>
    </p:extLst>
  </p:cSld>
  <p:clrMapOvr>
    <a:masterClrMapping/>
  </p:clrMapOvr>
  <p:transition spd="slow" advTm="5000">
    <p:strips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D0219-01C7-46FF-8C6B-BFF557A299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121496"/>
      </p:ext>
    </p:extLst>
  </p:cSld>
  <p:clrMapOvr>
    <a:masterClrMapping/>
  </p:clrMapOvr>
  <p:transition spd="slow" advTm="5000">
    <p:strips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CDE15-675E-432E-A941-B1E70C53A3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4450181"/>
      </p:ext>
    </p:extLst>
  </p:cSld>
  <p:clrMapOvr>
    <a:masterClrMapping/>
  </p:clrMapOvr>
  <p:transition spd="slow" advTm="5000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E37AC-66F8-4A19-8003-071D7B2BF2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128562"/>
      </p:ext>
    </p:extLst>
  </p:cSld>
  <p:clrMapOvr>
    <a:masterClrMapping/>
  </p:clrMapOvr>
  <p:transition spd="slow" advTm="5000">
    <p:strips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85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85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A00F0A-66F4-42D8-99E2-066700FC9B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1874303"/>
      </p:ext>
    </p:extLst>
  </p:cSld>
  <p:clrMapOvr>
    <a:masterClrMapping/>
  </p:clrMapOvr>
  <p:transition spd="slow" advTm="5000">
    <p:strips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34DEC-8F78-4BA3-94CF-1CCAB4B67D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6329091"/>
      </p:ext>
    </p:extLst>
  </p:cSld>
  <p:clrMapOvr>
    <a:masterClrMapping/>
  </p:clrMapOvr>
  <p:transition spd="slow" advTm="5000">
    <p:strips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8AE32-5EB9-4576-B07B-76766968B4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562468"/>
      </p:ext>
    </p:extLst>
  </p:cSld>
  <p:clrMapOvr>
    <a:masterClrMapping/>
  </p:clrMapOvr>
  <p:transition spd="slow" advTm="5000">
    <p:strips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ED213-D4F4-41D1-86DF-6188CBFC26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051708"/>
      </p:ext>
    </p:extLst>
  </p:cSld>
  <p:clrMapOvr>
    <a:masterClrMapping/>
  </p:clrMapOvr>
  <p:transition spd="slow" advTm="5000">
    <p:strips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1BF27-CFC5-4DDD-A36A-882DBB5D27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3002011"/>
      </p:ext>
    </p:extLst>
  </p:cSld>
  <p:clrMapOvr>
    <a:masterClrMapping/>
  </p:clrMapOvr>
  <p:transition spd="slow" advTm="5000">
    <p:strips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545BD-BC53-43E9-9AA6-364F103B9E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4431368"/>
      </p:ext>
    </p:extLst>
  </p:cSld>
  <p:clrMapOvr>
    <a:masterClrMapping/>
  </p:clrMapOvr>
  <p:transition spd="slow" advTm="5000">
    <p:strips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F250E-3C92-45CB-BB51-386FCE2A11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032804"/>
      </p:ext>
    </p:extLst>
  </p:cSld>
  <p:clrMapOvr>
    <a:masterClrMapping/>
  </p:clrMapOvr>
  <p:transition spd="slow" advTm="5000">
    <p:strips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3CBEF-E951-4EE1-85EF-8BACB23BFD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0552175"/>
      </p:ext>
    </p:extLst>
  </p:cSld>
  <p:clrMapOvr>
    <a:masterClrMapping/>
  </p:clrMapOvr>
  <p:transition spd="slow" advTm="5000">
    <p:strips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47B8E-873C-47EE-A5CC-D29C21E17C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2869357"/>
      </p:ext>
    </p:extLst>
  </p:cSld>
  <p:clrMapOvr>
    <a:masterClrMapping/>
  </p:clrMapOvr>
  <p:transition spd="slow" advTm="5000">
    <p:strips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D7A54-10B8-4D90-8900-C66AEECA8B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6325432"/>
      </p:ext>
    </p:extLst>
  </p:cSld>
  <p:clrMapOvr>
    <a:masterClrMapping/>
  </p:clrMapOvr>
  <p:transition spd="slow" advTm="5000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12204-6199-4905-830F-4FF71DEE44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7798197"/>
      </p:ext>
    </p:extLst>
  </p:cSld>
  <p:clrMapOvr>
    <a:masterClrMapping/>
  </p:clrMapOvr>
  <p:transition spd="slow" advTm="5000">
    <p:strips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0D2CC-4AB5-4AC5-B320-43A4A8640A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050190"/>
      </p:ext>
    </p:extLst>
  </p:cSld>
  <p:clrMapOvr>
    <a:masterClrMapping/>
  </p:clrMapOvr>
  <p:transition spd="slow" advTm="5000">
    <p:strips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F099E-30AC-44DA-9387-3C83CC8350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281387"/>
      </p:ext>
    </p:extLst>
  </p:cSld>
  <p:clrMapOvr>
    <a:masterClrMapping/>
  </p:clrMapOvr>
  <p:transition spd="slow" advTm="5000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38EC5-B4FE-472C-B82D-F2011C95BB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0005949"/>
      </p:ext>
    </p:extLst>
  </p:cSld>
  <p:clrMapOvr>
    <a:masterClrMapping/>
  </p:clrMapOvr>
  <p:transition spd="slow" advTm="5000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2008E-2EEE-4C1E-A4DF-5B9CCAE24F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9213210"/>
      </p:ext>
    </p:extLst>
  </p:cSld>
  <p:clrMapOvr>
    <a:masterClrMapping/>
  </p:clrMapOvr>
  <p:transition spd="slow" advTm="5000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011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011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01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B7736D2-2772-48A2-B429-766EAE8004C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 spd="slow" advTm="5000">
    <p:strips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9318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8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8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19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20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320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9320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320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20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20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602CEC24-E96B-4122-92E3-B83B9768293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32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2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ransition spd="slow" advTm="5000">
    <p:strip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820130E-0DC6-4DA4-938D-7C9FFE1EC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3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ransition spd="slow" advTm="5000">
    <p:strips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3446BB8C-5DFA-400F-80B0-155F06D8682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transition spd="slow" advTm="5000">
    <p:strips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44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4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4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4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4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D8B28A5D-AD62-4B35-9B68-28C320D0736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ransition spd="slow" advTm="5000">
    <p:strip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75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BFDF8DFE-EA16-462D-8048-019D3A45AA0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ransition spd="slow" advTm="5000">
    <p:strips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mtClean="0"/>
              <a:t>ПРИРОДА И ДРУШТВО</a:t>
            </a:r>
            <a:endParaRPr lang="en-GB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en-US" smtClean="0"/>
          </a:p>
          <a:p>
            <a:pPr eaLnBrk="1" hangingPunct="1"/>
            <a:endParaRPr lang="sl-SI" altLang="en-US" smtClean="0"/>
          </a:p>
          <a:p>
            <a:pPr eaLnBrk="1" hangingPunct="1"/>
            <a:r>
              <a:rPr lang="sr-Cyrl-RS" altLang="en-US" smtClean="0"/>
              <a:t>Наставна јединица: Одлике годишњих доба</a:t>
            </a:r>
            <a:endParaRPr lang="en-GB" altLang="en-US" smtClean="0"/>
          </a:p>
        </p:txBody>
      </p:sp>
    </p:spTree>
  </p:cSld>
  <p:clrMapOvr>
    <a:masterClrMapping/>
  </p:clrMapOvr>
  <p:transition spd="slow" advTm="5000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sr-Cyrl-RS" altLang="en-US" smtClean="0"/>
              <a:t>             ОДЛИКЕ ЗИМЕ</a:t>
            </a:r>
            <a:endParaRPr lang="en-GB" altLang="en-US" smtClean="0"/>
          </a:p>
        </p:txBody>
      </p:sp>
      <p:pic>
        <p:nvPicPr>
          <p:cNvPr id="22531" name="Picture 7" descr="j0299587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71663" y="4465638"/>
            <a:ext cx="1728787" cy="1658937"/>
          </a:xfrm>
        </p:spPr>
      </p:pic>
      <p:sp>
        <p:nvSpPr>
          <p:cNvPr id="22532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1916113"/>
            <a:ext cx="4321175" cy="421005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22</a:t>
            </a:r>
            <a:r>
              <a:rPr lang="en-US" altLang="en-US" sz="2800" dirty="0" smtClean="0"/>
              <a:t>.</a:t>
            </a:r>
            <a:r>
              <a:rPr lang="sr-Cyrl-RS" altLang="en-US" sz="2800" dirty="0" smtClean="0"/>
              <a:t> децембра </a:t>
            </a:r>
            <a:r>
              <a:rPr lang="sr-Cyrl-RS" altLang="en-US" sz="2800" dirty="0" smtClean="0"/>
              <a:t>је краткодневница.</a:t>
            </a:r>
            <a:endParaRPr lang="en-US" altLang="en-US" sz="2800" dirty="0" smtClean="0"/>
          </a:p>
          <a:p>
            <a:pPr eaLnBrk="1" hangingPunct="1"/>
            <a:r>
              <a:rPr lang="sr-Cyrl-RS" altLang="en-US" sz="2800" dirty="0" smtClean="0"/>
              <a:t>Дани су хладни и са пуно снега</a:t>
            </a:r>
            <a:r>
              <a:rPr lang="sr-Cyrl-RS" altLang="en-US" sz="2800" dirty="0" smtClean="0"/>
              <a:t>. Дува </a:t>
            </a:r>
            <a:r>
              <a:rPr lang="sr-Cyrl-RS" altLang="en-US" sz="2800" dirty="0" smtClean="0"/>
              <a:t>северац.</a:t>
            </a:r>
            <a:endParaRPr lang="sl-SI" altLang="en-US" sz="2800" dirty="0" smtClean="0"/>
          </a:p>
          <a:p>
            <a:pPr eaLnBrk="1" hangingPunct="1"/>
            <a:r>
              <a:rPr lang="sr-Cyrl-RS" altLang="en-US" sz="2800" dirty="0" smtClean="0"/>
              <a:t>Биљке и животиње мирују током зиме.</a:t>
            </a:r>
            <a:r>
              <a:rPr lang="sl-SI" altLang="en-US" sz="2800" dirty="0" smtClean="0"/>
              <a:t> </a:t>
            </a:r>
          </a:p>
          <a:p>
            <a:pPr eaLnBrk="1" hangingPunct="1"/>
            <a:endParaRPr lang="en-GB" altLang="en-US" sz="2800" dirty="0" smtClean="0"/>
          </a:p>
        </p:txBody>
      </p:sp>
      <p:pic>
        <p:nvPicPr>
          <p:cNvPr id="22533" name="Picture 8" descr="j0293828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557338"/>
            <a:ext cx="1744662" cy="1836737"/>
          </a:xfrm>
          <a:noFill/>
        </p:spPr>
      </p:pic>
    </p:spTree>
  </p:cSld>
  <p:clrMapOvr>
    <a:masterClrMapping/>
  </p:clrMapOvr>
  <p:transition spd="slow" advTm="5000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331913" y="1628775"/>
            <a:ext cx="62642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RS" altLang="en-US" sz="3200" dirty="0" smtClean="0">
                <a:latin typeface="Verdana" panose="020B0604030504040204" pitchFamily="34" charset="0"/>
              </a:rPr>
              <a:t>НА </a:t>
            </a:r>
            <a:r>
              <a:rPr lang="sr-Cyrl-RS" altLang="en-US" sz="3200" dirty="0">
                <a:latin typeface="Verdana" panose="020B0604030504040204" pitchFamily="34" charset="0"/>
              </a:rPr>
              <a:t>НАШЕМ ПОДНЕБЉУ СМЕЊУЈУ СЕ ЧЕТИРИ ГОДИШЊА ДОБА.</a:t>
            </a:r>
          </a:p>
          <a:p>
            <a:pPr eaLnBrk="1" hangingPunct="1">
              <a:spcBef>
                <a:spcPct val="50000"/>
              </a:spcBef>
            </a:pPr>
            <a:r>
              <a:rPr lang="sr-Cyrl-RS" altLang="en-US" sz="3200" dirty="0">
                <a:latin typeface="Verdana" panose="020B0604030504040204" pitchFamily="34" charset="0"/>
              </a:rPr>
              <a:t>    ТО СУ:</a:t>
            </a:r>
            <a:endParaRPr lang="en-US" altLang="en-US" sz="32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sl-SI" altLang="en-US" sz="3200" dirty="0">
                <a:latin typeface="Verdana" panose="020B0604030504040204" pitchFamily="34" charset="0"/>
              </a:rPr>
              <a:t>             </a:t>
            </a:r>
            <a:r>
              <a:rPr lang="sr-Cyrl-RS" altLang="en-US" sz="3200" dirty="0">
                <a:latin typeface="Verdana" panose="020B0604030504040204" pitchFamily="34" charset="0"/>
              </a:rPr>
              <a:t>ПРОЛЕЋЕ</a:t>
            </a:r>
            <a:endParaRPr lang="sl-SI" altLang="en-US" sz="32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sr-Cyrl-RS" altLang="en-US" sz="3200" dirty="0">
                <a:latin typeface="Verdana" panose="020B0604030504040204" pitchFamily="34" charset="0"/>
              </a:rPr>
              <a:t>                ЛЕТО</a:t>
            </a:r>
          </a:p>
          <a:p>
            <a:pPr eaLnBrk="1" hangingPunct="1">
              <a:spcBef>
                <a:spcPct val="50000"/>
              </a:spcBef>
            </a:pPr>
            <a:r>
              <a:rPr lang="sr-Cyrl-RS" altLang="en-US" sz="3200" dirty="0">
                <a:latin typeface="Verdana" panose="020B0604030504040204" pitchFamily="34" charset="0"/>
              </a:rPr>
              <a:t>                ЈЕСЕН</a:t>
            </a:r>
            <a:endParaRPr lang="sl-SI" altLang="en-US" sz="32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sr-Cyrl-RS" altLang="en-US" sz="3200" dirty="0">
                <a:latin typeface="Verdana" panose="020B0604030504040204" pitchFamily="34" charset="0"/>
              </a:rPr>
              <a:t>                ЗИМА  	</a:t>
            </a:r>
            <a:endParaRPr lang="en-GB" altLang="en-US" sz="32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5000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dirty="0" smtClean="0"/>
              <a:t>ПРОЛЕЋЕ</a:t>
            </a:r>
            <a:endParaRPr lang="en-GB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sz="2800" dirty="0" smtClean="0"/>
              <a:t>Пролеће почиње</a:t>
            </a:r>
            <a:r>
              <a:rPr lang="sl-SI" sz="2800" dirty="0" smtClean="0"/>
              <a:t> </a:t>
            </a:r>
            <a:r>
              <a:rPr lang="sl-SI" sz="2800" dirty="0" smtClean="0"/>
              <a:t>21.3</a:t>
            </a:r>
            <a:r>
              <a:rPr lang="sl-SI" sz="2800" dirty="0" smtClean="0"/>
              <a:t>.</a:t>
            </a:r>
            <a:r>
              <a:rPr lang="sr-Cyrl-RS" sz="2800" dirty="0" smtClean="0"/>
              <a:t> а завршава се </a:t>
            </a:r>
            <a:r>
              <a:rPr lang="sl-SI" sz="2800" dirty="0" smtClean="0"/>
              <a:t>22.6</a:t>
            </a:r>
            <a:r>
              <a:rPr lang="sl-SI" sz="2800" dirty="0" smtClean="0"/>
              <a:t>.</a:t>
            </a:r>
          </a:p>
          <a:p>
            <a:pPr eaLnBrk="1" hangingPunct="1">
              <a:defRPr/>
            </a:pPr>
            <a:r>
              <a:rPr lang="sr-Cyrl-RS" sz="2800" dirty="0" smtClean="0"/>
              <a:t>Пролећни месеци су:</a:t>
            </a:r>
            <a:endParaRPr lang="sl-SI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dirty="0" smtClean="0"/>
              <a:t>         </a:t>
            </a:r>
            <a:r>
              <a:rPr lang="sr-Cyrl-RS" sz="2800" dirty="0" smtClean="0"/>
              <a:t>март</a:t>
            </a:r>
            <a:endParaRPr lang="sl-SI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r-Cyrl-RS" sz="2800" dirty="0" smtClean="0"/>
              <a:t>        април</a:t>
            </a:r>
            <a:endParaRPr lang="sl-SI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dirty="0" smtClean="0"/>
              <a:t>          </a:t>
            </a:r>
            <a:r>
              <a:rPr lang="sr-Cyrl-RS" sz="2800" dirty="0" smtClean="0"/>
              <a:t>мај</a:t>
            </a:r>
            <a:r>
              <a:rPr lang="sl-SI" sz="2800" dirty="0" smtClean="0"/>
              <a:t>          </a:t>
            </a:r>
            <a:endParaRPr lang="en-GB" sz="2800" dirty="0" smtClean="0"/>
          </a:p>
        </p:txBody>
      </p:sp>
      <p:pic>
        <p:nvPicPr>
          <p:cNvPr id="15364" name="Picture 7" descr="j0090386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060575"/>
            <a:ext cx="4321175" cy="4032250"/>
          </a:xfrm>
        </p:spPr>
      </p:pic>
    </p:spTree>
  </p:cSld>
  <p:clrMapOvr>
    <a:masterClrMapping/>
  </p:clrMapOvr>
  <p:transition spd="slow" advTm="5000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dirty="0" smtClean="0"/>
              <a:t>ОДЛИКЕ ПРОЛЕЋА</a:t>
            </a:r>
            <a:endParaRPr lang="en-GB" dirty="0" smtClean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2800" dirty="0" smtClean="0"/>
              <a:t>21.3</a:t>
            </a:r>
            <a:r>
              <a:rPr lang="sl-SI" sz="2800" dirty="0" smtClean="0"/>
              <a:t>.</a:t>
            </a:r>
            <a:r>
              <a:rPr lang="sr-Cyrl-RS" sz="2800" dirty="0" smtClean="0"/>
              <a:t> </a:t>
            </a:r>
            <a:r>
              <a:rPr lang="sl-SI" sz="2800" dirty="0" smtClean="0"/>
              <a:t>je </a:t>
            </a:r>
            <a:r>
              <a:rPr lang="sr-Cyrl-RS" sz="2800" dirty="0" smtClean="0"/>
              <a:t>пролећна</a:t>
            </a:r>
            <a:r>
              <a:rPr lang="sl-SI" sz="2800" dirty="0" smtClean="0"/>
              <a:t> </a:t>
            </a:r>
            <a:r>
              <a:rPr lang="sr-Cyrl-RS" sz="2800" dirty="0" smtClean="0"/>
              <a:t>равнодневница.</a:t>
            </a:r>
            <a:r>
              <a:rPr lang="sl-SI" sz="2800" dirty="0" smtClean="0"/>
              <a:t> </a:t>
            </a:r>
          </a:p>
          <a:p>
            <a:pPr eaLnBrk="1" hangingPunct="1">
              <a:defRPr/>
            </a:pPr>
            <a:r>
              <a:rPr lang="sr-Cyrl-RS" sz="2800" dirty="0" smtClean="0"/>
              <a:t>Дани су дужи и топлији.</a:t>
            </a:r>
            <a:r>
              <a:rPr lang="sl-SI" sz="2800" dirty="0" smtClean="0"/>
              <a:t> </a:t>
            </a:r>
          </a:p>
          <a:p>
            <a:pPr eaLnBrk="1" hangingPunct="1">
              <a:defRPr/>
            </a:pPr>
            <a:r>
              <a:rPr lang="sr-Cyrl-RS" sz="2800" dirty="0" smtClean="0"/>
              <a:t>Буди се природа.</a:t>
            </a:r>
            <a:r>
              <a:rPr lang="sl-SI" sz="2800" dirty="0" smtClean="0"/>
              <a:t> </a:t>
            </a:r>
          </a:p>
          <a:p>
            <a:pPr eaLnBrk="1" hangingPunct="1">
              <a:defRPr/>
            </a:pPr>
            <a:r>
              <a:rPr lang="sr-Cyrl-RS" sz="2800" dirty="0" smtClean="0"/>
              <a:t>Птице се враћају с југа, а животиње се буде из зимског сна.</a:t>
            </a:r>
            <a:endParaRPr lang="en-GB" sz="2800" dirty="0" smtClean="0"/>
          </a:p>
        </p:txBody>
      </p:sp>
      <p:pic>
        <p:nvPicPr>
          <p:cNvPr id="16388" name="Picture 7" descr="j028190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2276475"/>
            <a:ext cx="2849563" cy="2697163"/>
          </a:xfrm>
        </p:spPr>
      </p:pic>
    </p:spTree>
  </p:cSld>
  <p:clrMapOvr>
    <a:masterClrMapping/>
  </p:clrMapOvr>
  <p:transition spd="slow" advTm="5000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dirty="0" smtClean="0"/>
              <a:t>                  ЛЕТО</a:t>
            </a:r>
            <a:endParaRPr lang="en-GB" dirty="0" smtClean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sz="2800" dirty="0" smtClean="0"/>
              <a:t>Лето почиње </a:t>
            </a:r>
            <a:r>
              <a:rPr lang="sl-SI" sz="2800" dirty="0" smtClean="0"/>
              <a:t>22.6</a:t>
            </a:r>
            <a:r>
              <a:rPr lang="sl-SI" sz="2800" dirty="0" smtClean="0"/>
              <a:t>. </a:t>
            </a:r>
            <a:r>
              <a:rPr lang="sr-Cyrl-RS" sz="2800" dirty="0" smtClean="0"/>
              <a:t>а завршава с</a:t>
            </a:r>
            <a:r>
              <a:rPr lang="sl-SI" sz="2800" dirty="0" smtClean="0"/>
              <a:t>e </a:t>
            </a:r>
            <a:r>
              <a:rPr lang="sl-SI" sz="2800" dirty="0" smtClean="0"/>
              <a:t>23.9</a:t>
            </a:r>
            <a:r>
              <a:rPr lang="sl-SI" sz="2800" dirty="0" smtClean="0"/>
              <a:t>.</a:t>
            </a:r>
          </a:p>
          <a:p>
            <a:pPr eaLnBrk="1" hangingPunct="1">
              <a:defRPr/>
            </a:pPr>
            <a:r>
              <a:rPr lang="sr-Cyrl-RS" sz="2800" dirty="0" smtClean="0"/>
              <a:t>Летњи месеци су:</a:t>
            </a:r>
            <a:endParaRPr lang="en-US" sz="2800" dirty="0" smtClean="0"/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            </a:t>
            </a:r>
            <a:r>
              <a:rPr lang="sr-Cyrl-RS" sz="2800" dirty="0" smtClean="0"/>
              <a:t>јун</a:t>
            </a:r>
            <a:endParaRPr lang="en-US" sz="2800" dirty="0" smtClean="0"/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            </a:t>
            </a:r>
            <a:r>
              <a:rPr lang="sr-Cyrl-RS" sz="2800" dirty="0" smtClean="0"/>
              <a:t>јул</a:t>
            </a:r>
            <a:endParaRPr lang="en-US" sz="2800" dirty="0" smtClean="0"/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            </a:t>
            </a:r>
            <a:r>
              <a:rPr lang="sr-Cyrl-RS" sz="2800" dirty="0" smtClean="0"/>
              <a:t>август</a:t>
            </a:r>
            <a:endParaRPr lang="en-GB" sz="2800" dirty="0" smtClean="0"/>
          </a:p>
        </p:txBody>
      </p:sp>
      <p:pic>
        <p:nvPicPr>
          <p:cNvPr id="17412" name="Picture 7" descr="j029215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45050" y="1700213"/>
            <a:ext cx="4005263" cy="4752975"/>
          </a:xfrm>
        </p:spPr>
      </p:pic>
    </p:spTree>
  </p:cSld>
  <p:clrMapOvr>
    <a:masterClrMapping/>
  </p:clrMapOvr>
  <p:transition spd="slow" advTm="5000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mtClean="0"/>
              <a:t>           ОДЛИКЕ ЛЕТА</a:t>
            </a:r>
            <a:endParaRPr lang="en-GB" alt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22.</a:t>
            </a:r>
            <a:r>
              <a:rPr lang="sr-Cyrl-RS" altLang="en-US" sz="2600" smtClean="0"/>
              <a:t> јуна је дугодневница, дани постају дужи а ноћи краће.</a:t>
            </a:r>
            <a:r>
              <a:rPr lang="en-US" altLang="en-US" sz="2600" smtClean="0"/>
              <a:t> </a:t>
            </a:r>
            <a:endParaRPr lang="sl-SI" altLang="en-US" sz="2600" smtClean="0"/>
          </a:p>
          <a:p>
            <a:pPr eaLnBrk="1" hangingPunct="1"/>
            <a:r>
              <a:rPr lang="sr-Cyrl-RS" altLang="en-US" sz="2600" smtClean="0"/>
              <a:t>Дани су сунчани и топли.</a:t>
            </a:r>
            <a:endParaRPr lang="sl-SI" altLang="en-US" sz="2600" smtClean="0"/>
          </a:p>
          <a:p>
            <a:pPr eaLnBrk="1" hangingPunct="1"/>
            <a:r>
              <a:rPr lang="sr-Cyrl-RS" altLang="en-US" sz="2600" smtClean="0"/>
              <a:t>Почиње жетва.</a:t>
            </a:r>
            <a:endParaRPr lang="en-US" altLang="en-US" sz="2600" smtClean="0"/>
          </a:p>
          <a:p>
            <a:pPr eaLnBrk="1" hangingPunct="1"/>
            <a:endParaRPr lang="en-GB" altLang="en-US" sz="2600" smtClean="0"/>
          </a:p>
        </p:txBody>
      </p:sp>
      <p:pic>
        <p:nvPicPr>
          <p:cNvPr id="18436" name="Picture 7" descr="j023331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6713" y="2741613"/>
            <a:ext cx="2736850" cy="2703512"/>
          </a:xfrm>
        </p:spPr>
      </p:pic>
    </p:spTree>
  </p:cSld>
  <p:clrMapOvr>
    <a:masterClrMapping/>
  </p:clrMapOvr>
  <p:transition spd="slow" advTm="5000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dirty="0" smtClean="0"/>
              <a:t>ЈЕСЕН</a:t>
            </a:r>
            <a:endParaRPr lang="en-GB" dirty="0" smtClean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sz="2800" dirty="0" smtClean="0"/>
              <a:t>Јесен почиње  </a:t>
            </a:r>
            <a:r>
              <a:rPr lang="sl-SI" sz="2800" dirty="0" smtClean="0"/>
              <a:t>23.9</a:t>
            </a:r>
            <a:r>
              <a:rPr lang="sl-SI" sz="2800" dirty="0" smtClean="0"/>
              <a:t>.</a:t>
            </a:r>
            <a:r>
              <a:rPr lang="sr-Cyrl-RS" sz="2800" dirty="0" smtClean="0"/>
              <a:t> а завршава се</a:t>
            </a:r>
            <a:r>
              <a:rPr lang="sl-SI" sz="2800" dirty="0" smtClean="0"/>
              <a:t> 22.12.</a:t>
            </a:r>
          </a:p>
          <a:p>
            <a:pPr eaLnBrk="1" hangingPunct="1">
              <a:defRPr/>
            </a:pPr>
            <a:r>
              <a:rPr lang="sr-Cyrl-RS" sz="2800" dirty="0" smtClean="0"/>
              <a:t>Јесењи месеци су:</a:t>
            </a:r>
            <a:r>
              <a:rPr lang="en-US" sz="2800" dirty="0" smtClean="0"/>
              <a:t>		</a:t>
            </a:r>
            <a:r>
              <a:rPr lang="sr-Cyrl-RS" sz="2800" dirty="0" smtClean="0"/>
              <a:t>септембар</a:t>
            </a:r>
            <a:endParaRPr lang="sl-SI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dirty="0" smtClean="0"/>
              <a:t>         </a:t>
            </a:r>
            <a:r>
              <a:rPr lang="sr-Cyrl-RS" sz="2800" dirty="0" smtClean="0"/>
              <a:t>октобар</a:t>
            </a:r>
            <a:endParaRPr lang="sl-SI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dirty="0" smtClean="0"/>
              <a:t>         </a:t>
            </a:r>
            <a:r>
              <a:rPr lang="sr-Cyrl-RS" sz="2800" dirty="0" smtClean="0"/>
              <a:t>новембар</a:t>
            </a:r>
            <a:endParaRPr lang="sl-SI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 dirty="0" smtClean="0"/>
              <a:t>                               </a:t>
            </a:r>
            <a:endParaRPr lang="en-GB" sz="2800" dirty="0" smtClean="0"/>
          </a:p>
        </p:txBody>
      </p:sp>
      <p:pic>
        <p:nvPicPr>
          <p:cNvPr id="19460" name="Picture 9" descr="j014940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557338"/>
            <a:ext cx="3749675" cy="4464050"/>
          </a:xfrm>
        </p:spPr>
      </p:pic>
    </p:spTree>
  </p:cSld>
  <p:clrMapOvr>
    <a:masterClrMapping/>
  </p:clrMapOvr>
  <p:transition spd="slow" advTm="5000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8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dirty="0" smtClean="0"/>
              <a:t>ОДЛИКЕ ЈЕСЕНИ</a:t>
            </a:r>
            <a:endParaRPr lang="en-GB" dirty="0" smtClean="0"/>
          </a:p>
        </p:txBody>
      </p:sp>
      <p:pic>
        <p:nvPicPr>
          <p:cNvPr id="20483" name="Picture 11" descr="j0293828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2060575"/>
            <a:ext cx="1744663" cy="1839913"/>
          </a:xfrm>
        </p:spPr>
      </p:pic>
      <p:sp>
        <p:nvSpPr>
          <p:cNvPr id="19489" name="Rectangle 3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sz="2800" dirty="0" smtClean="0"/>
              <a:t>Време је хладније, дувају ветрови, често падају кише. Облаци су сиви и тмурни.</a:t>
            </a:r>
            <a:endParaRPr lang="sl-SI" sz="2800" dirty="0" smtClean="0"/>
          </a:p>
          <a:p>
            <a:pPr eaLnBrk="1" hangingPunct="1">
              <a:defRPr/>
            </a:pPr>
            <a:r>
              <a:rPr lang="sl-SI" sz="2800" dirty="0" smtClean="0"/>
              <a:t>23.9. </a:t>
            </a:r>
            <a:r>
              <a:rPr lang="sr-Cyrl-RS" sz="2800" dirty="0" smtClean="0"/>
              <a:t>је јесења равнодневница.</a:t>
            </a:r>
            <a:endParaRPr lang="sl-SI" sz="2800" dirty="0" smtClean="0"/>
          </a:p>
          <a:p>
            <a:pPr eaLnBrk="1" hangingPunct="1">
              <a:defRPr/>
            </a:pPr>
            <a:r>
              <a:rPr lang="sr-Cyrl-RS" sz="2800" dirty="0" smtClean="0"/>
              <a:t>Лишће жути и опада.</a:t>
            </a:r>
            <a:r>
              <a:rPr lang="sl-SI" sz="2800" dirty="0" smtClean="0"/>
              <a:t> </a:t>
            </a:r>
          </a:p>
          <a:p>
            <a:pPr eaLnBrk="1" hangingPunct="1">
              <a:defRPr/>
            </a:pPr>
            <a:r>
              <a:rPr lang="sr-Cyrl-RS" sz="2800" dirty="0" smtClean="0"/>
              <a:t>Јесен нам доноси плодове.</a:t>
            </a:r>
            <a:endParaRPr lang="en-GB" sz="2800" dirty="0" smtClean="0"/>
          </a:p>
        </p:txBody>
      </p:sp>
      <p:pic>
        <p:nvPicPr>
          <p:cNvPr id="20485" name="Picture 29" descr="j0298897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4368800"/>
            <a:ext cx="1806575" cy="1579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5000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mtClean="0"/>
              <a:t>             ЗИМА   </a:t>
            </a:r>
            <a:endParaRPr lang="en-GB" altLang="en-US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41913" y="2017713"/>
            <a:ext cx="3813175" cy="4114800"/>
          </a:xfrm>
        </p:spPr>
        <p:txBody>
          <a:bodyPr/>
          <a:lstStyle/>
          <a:p>
            <a:pPr eaLnBrk="1" hangingPunct="1"/>
            <a:r>
              <a:rPr lang="sr-Cyrl-RS" altLang="en-US" sz="2800" dirty="0" smtClean="0"/>
              <a:t>Зима почиње</a:t>
            </a:r>
            <a:r>
              <a:rPr lang="sl-SI" altLang="en-US" sz="2800" dirty="0" smtClean="0"/>
              <a:t> 22.12. </a:t>
            </a:r>
            <a:r>
              <a:rPr lang="sr-Cyrl-RS" altLang="en-US" sz="2800" dirty="0" smtClean="0"/>
              <a:t>а завршава се </a:t>
            </a:r>
            <a:r>
              <a:rPr lang="sl-SI" altLang="en-US" sz="2800" dirty="0" smtClean="0"/>
              <a:t>21.3</a:t>
            </a:r>
            <a:r>
              <a:rPr lang="sl-SI" altLang="en-US" sz="2800" dirty="0" smtClean="0"/>
              <a:t>.</a:t>
            </a:r>
          </a:p>
          <a:p>
            <a:pPr eaLnBrk="1" hangingPunct="1"/>
            <a:r>
              <a:rPr lang="sr-Cyrl-RS" altLang="en-US" sz="2800" dirty="0" smtClean="0"/>
              <a:t>Зимски месеци су:</a:t>
            </a:r>
            <a:endParaRPr lang="en-US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          </a:t>
            </a:r>
            <a:r>
              <a:rPr lang="sr-Cyrl-RS" altLang="en-US" sz="2800" dirty="0" smtClean="0"/>
              <a:t>децембар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Cyrl-RS" altLang="en-US" sz="2800" dirty="0" smtClean="0"/>
              <a:t>           јануар</a:t>
            </a:r>
            <a:endParaRPr lang="en-US" alt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           </a:t>
            </a:r>
            <a:r>
              <a:rPr lang="sr-Cyrl-RS" altLang="en-US" sz="2800" dirty="0" smtClean="0"/>
              <a:t>фебруар</a:t>
            </a:r>
            <a:endParaRPr lang="en-GB" altLang="en-US" sz="2800" dirty="0" smtClean="0"/>
          </a:p>
        </p:txBody>
      </p:sp>
      <p:pic>
        <p:nvPicPr>
          <p:cNvPr id="21508" name="Picture 7" descr="j029958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8463" y="2711450"/>
            <a:ext cx="2651125" cy="2547938"/>
          </a:xfrm>
        </p:spPr>
      </p:pic>
    </p:spTree>
  </p:cSld>
  <p:clrMapOvr>
    <a:masterClrMapping/>
  </p:clrMapOvr>
  <p:transition spd="slow" advTm="5000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172</TotalTime>
  <Words>226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Times New Roman</vt:lpstr>
      <vt:lpstr>Wingdings</vt:lpstr>
      <vt:lpstr>Calibri</vt:lpstr>
      <vt:lpstr>Verdana</vt:lpstr>
      <vt:lpstr>Tahoma</vt:lpstr>
      <vt:lpstr>Layers</vt:lpstr>
      <vt:lpstr>Cliff</vt:lpstr>
      <vt:lpstr>Ocean</vt:lpstr>
      <vt:lpstr>Profile</vt:lpstr>
      <vt:lpstr>Maple</vt:lpstr>
      <vt:lpstr>Blends</vt:lpstr>
      <vt:lpstr>ПРИРОДА И ДРУШТВО</vt:lpstr>
      <vt:lpstr>PowerPoint Presentation</vt:lpstr>
      <vt:lpstr>ПРОЛЕЋЕ</vt:lpstr>
      <vt:lpstr>ОДЛИКЕ ПРОЛЕЋА</vt:lpstr>
      <vt:lpstr>                  ЛЕТО</vt:lpstr>
      <vt:lpstr>           ОДЛИКЕ ЛЕТА</vt:lpstr>
      <vt:lpstr>ЈЕСЕН</vt:lpstr>
      <vt:lpstr>ОДЛИКЕ ЈЕСЕНИ</vt:lpstr>
      <vt:lpstr>             ЗИМА   </vt:lpstr>
      <vt:lpstr>             ОДЛИКЕ ЗИМЕ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PEJCA</dc:creator>
  <cp:lastModifiedBy>Aleksandra Sakic</cp:lastModifiedBy>
  <cp:revision>16</cp:revision>
  <dcterms:created xsi:type="dcterms:W3CDTF">2003-04-11T14:35:11Z</dcterms:created>
  <dcterms:modified xsi:type="dcterms:W3CDTF">2022-01-12T11:21:30Z</dcterms:modified>
</cp:coreProperties>
</file>