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9" r:id="rId10"/>
    <p:sldId id="270" r:id="rId11"/>
    <p:sldId id="266" r:id="rId12"/>
    <p:sldId id="267" r:id="rId13"/>
    <p:sldId id="268" r:id="rId14"/>
    <p:sldId id="271" r:id="rId15"/>
    <p:sldId id="272" r:id="rId16"/>
    <p:sldId id="263" r:id="rId17"/>
    <p:sldId id="264" r:id="rId18"/>
    <p:sldId id="276" r:id="rId19"/>
    <p:sldId id="273" r:id="rId20"/>
    <p:sldId id="274" r:id="rId21"/>
    <p:sldId id="275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FFCA"/>
    <a:srgbClr val="E9414D"/>
    <a:srgbClr val="E4F634"/>
    <a:srgbClr val="F46C3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374B7-88EC-4262-8578-D92C54F2B1D0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6DC98-A4AD-4AE7-80DF-E9807A22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0"/>
            <a:ext cx="8530208" cy="1254001"/>
          </a:xfrm>
        </p:spPr>
        <p:txBody>
          <a:bodyPr/>
          <a:lstStyle/>
          <a:p>
            <a:r>
              <a:rPr lang="sr-Cyrl-RS" dirty="0" smtClean="0"/>
              <a:t>Математика – то је права наука!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7864" y="5949280"/>
            <a:ext cx="6400800" cy="622920"/>
          </a:xfrm>
        </p:spPr>
        <p:txBody>
          <a:bodyPr>
            <a:normAutofit/>
          </a:bodyPr>
          <a:lstStyle/>
          <a:p>
            <a:r>
              <a:rPr lang="sr-Cyrl-RS" sz="1800" dirty="0" smtClean="0">
                <a:solidFill>
                  <a:schemeClr val="tx1"/>
                </a:solidFill>
              </a:rPr>
              <a:t>Миа Творек, мастер учитељ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3" descr="podne_puzzle_brojevi_10_k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84732"/>
            <a:ext cx="9144000" cy="4288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6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6, 7, 8, 9, 10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0" y="2348880"/>
            <a:ext cx="5796136" cy="39604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25842" y="1700808"/>
            <a:ext cx="37181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>
                <a:solidFill>
                  <a:srgbClr val="FF0000"/>
                </a:solidFill>
              </a:rPr>
              <a:t>9</a:t>
            </a:r>
            <a:endParaRPr lang="sr-Cyrl-RS" sz="2800" dirty="0" smtClean="0">
              <a:solidFill>
                <a:srgbClr val="FF0000"/>
              </a:solidFill>
            </a:endParaRPr>
          </a:p>
          <a:p>
            <a:r>
              <a:rPr lang="sr-Cyrl-RS" sz="2800" dirty="0" smtClean="0"/>
              <a:t>Број парова:</a:t>
            </a:r>
            <a:r>
              <a:rPr lang="sr-Cyrl-RS" sz="2800" dirty="0" smtClean="0">
                <a:solidFill>
                  <a:srgbClr val="FF0000"/>
                </a:solidFill>
              </a:rPr>
              <a:t> 4</a:t>
            </a:r>
          </a:p>
          <a:p>
            <a:r>
              <a:rPr lang="sr-Cyrl-RS" sz="2800" dirty="0" smtClean="0">
                <a:solidFill>
                  <a:srgbClr val="FF0000"/>
                </a:solidFill>
              </a:rPr>
              <a:t>Немају сви свог пара. 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>
                <a:solidFill>
                  <a:srgbClr val="FF0000"/>
                </a:solidFill>
              </a:rPr>
              <a:t>9</a:t>
            </a:r>
            <a:r>
              <a:rPr lang="sr-Cyrl-RS" sz="2800" dirty="0" smtClean="0">
                <a:solidFill>
                  <a:srgbClr val="FF0000"/>
                </a:solidFill>
              </a:rPr>
              <a:t> </a:t>
            </a:r>
            <a:r>
              <a:rPr lang="sr-Cyrl-RS" sz="2800" dirty="0" smtClean="0"/>
              <a:t>је </a:t>
            </a:r>
            <a:r>
              <a:rPr lang="sr-Cyrl-RS" sz="2800" dirty="0" smtClean="0">
                <a:solidFill>
                  <a:srgbClr val="FF0000"/>
                </a:solidFill>
              </a:rPr>
              <a:t>непаран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  <p:pic>
        <p:nvPicPr>
          <p:cNvPr id="6" name="Picture 5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9518550">
            <a:off x="4716016" y="3929688"/>
            <a:ext cx="668758" cy="435415"/>
          </a:xfrm>
          <a:prstGeom prst="rect">
            <a:avLst/>
          </a:prstGeom>
        </p:spPr>
      </p:pic>
      <p:pic>
        <p:nvPicPr>
          <p:cNvPr id="7" name="Picture 6" descr="daisy-flower-clip-art-4Tb4Ay8T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149080"/>
            <a:ext cx="2339752" cy="1372683"/>
          </a:xfrm>
          <a:prstGeom prst="rect">
            <a:avLst/>
          </a:prstGeom>
        </p:spPr>
      </p:pic>
      <p:pic>
        <p:nvPicPr>
          <p:cNvPr id="8" name="Picture 7" descr="daisy-flower-clip-art-4Tb4Ay8Tg.png"/>
          <p:cNvPicPr>
            <a:picLocks noChangeAspect="1"/>
          </p:cNvPicPr>
          <p:nvPr/>
        </p:nvPicPr>
        <p:blipFill>
          <a:blip r:embed="rId3" cstate="print"/>
          <a:srcRect r="63069"/>
          <a:stretch>
            <a:fillRect/>
          </a:stretch>
        </p:blipFill>
        <p:spPr>
          <a:xfrm>
            <a:off x="3347864" y="4149080"/>
            <a:ext cx="864096" cy="1372683"/>
          </a:xfrm>
          <a:prstGeom prst="rect">
            <a:avLst/>
          </a:prstGeom>
        </p:spPr>
      </p:pic>
      <p:pic>
        <p:nvPicPr>
          <p:cNvPr id="9" name="Picture 8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187734">
            <a:off x="750404" y="3356992"/>
            <a:ext cx="774185" cy="504056"/>
          </a:xfrm>
          <a:prstGeom prst="rect">
            <a:avLst/>
          </a:prstGeom>
        </p:spPr>
      </p:pic>
      <p:pic>
        <p:nvPicPr>
          <p:cNvPr id="10" name="Picture 9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9268530">
            <a:off x="1763689" y="3429000"/>
            <a:ext cx="657186" cy="427881"/>
          </a:xfrm>
          <a:prstGeom prst="rect">
            <a:avLst/>
          </a:prstGeom>
        </p:spPr>
      </p:pic>
      <p:pic>
        <p:nvPicPr>
          <p:cNvPr id="11" name="Picture 10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58347">
            <a:off x="2627784" y="3284984"/>
            <a:ext cx="657187" cy="427881"/>
          </a:xfrm>
          <a:prstGeom prst="rect">
            <a:avLst/>
          </a:prstGeom>
        </p:spPr>
      </p:pic>
      <p:pic>
        <p:nvPicPr>
          <p:cNvPr id="12" name="Picture 11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715090">
            <a:off x="3563888" y="3429000"/>
            <a:ext cx="663587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6, 7, 8, 9, 10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0" y="1556792"/>
            <a:ext cx="6516216" cy="41764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924944"/>
            <a:ext cx="1288582" cy="1402457"/>
          </a:xfrm>
          <a:prstGeom prst="rect">
            <a:avLst/>
          </a:prstGeom>
        </p:spPr>
      </p:pic>
      <p:pic>
        <p:nvPicPr>
          <p:cNvPr id="5" name="Picture 4" descr="image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916832"/>
            <a:ext cx="1288582" cy="1402457"/>
          </a:xfrm>
          <a:prstGeom prst="rect">
            <a:avLst/>
          </a:prstGeom>
        </p:spPr>
      </p:pic>
      <p:pic>
        <p:nvPicPr>
          <p:cNvPr id="6" name="Picture 5" descr="image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988840"/>
            <a:ext cx="1288582" cy="1402457"/>
          </a:xfrm>
          <a:prstGeom prst="rect">
            <a:avLst/>
          </a:prstGeom>
        </p:spPr>
      </p:pic>
      <p:pic>
        <p:nvPicPr>
          <p:cNvPr id="7" name="Picture 6" descr="image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1988840"/>
            <a:ext cx="1288582" cy="1402457"/>
          </a:xfrm>
          <a:prstGeom prst="rect">
            <a:avLst/>
          </a:prstGeom>
        </p:spPr>
      </p:pic>
      <p:pic>
        <p:nvPicPr>
          <p:cNvPr id="8" name="Picture 7" descr="image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924944"/>
            <a:ext cx="1288582" cy="1402457"/>
          </a:xfrm>
          <a:prstGeom prst="rect">
            <a:avLst/>
          </a:prstGeom>
        </p:spPr>
      </p:pic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4293096"/>
            <a:ext cx="837294" cy="879350"/>
          </a:xfrm>
          <a:prstGeom prst="rect">
            <a:avLst/>
          </a:prstGeom>
        </p:spPr>
      </p:pic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933056"/>
            <a:ext cx="837294" cy="879350"/>
          </a:xfrm>
          <a:prstGeom prst="rect">
            <a:avLst/>
          </a:prstGeom>
        </p:spPr>
      </p:pic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3356992"/>
            <a:ext cx="837294" cy="879350"/>
          </a:xfrm>
          <a:prstGeom prst="rect">
            <a:avLst/>
          </a:prstGeom>
        </p:spPr>
      </p:pic>
      <p:pic>
        <p:nvPicPr>
          <p:cNvPr id="12" name="Picture 11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3284984"/>
            <a:ext cx="837294" cy="879350"/>
          </a:xfrm>
          <a:prstGeom prst="rect">
            <a:avLst/>
          </a:prstGeom>
        </p:spPr>
      </p:pic>
      <p:pic>
        <p:nvPicPr>
          <p:cNvPr id="13" name="Picture 12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4365104"/>
            <a:ext cx="837294" cy="8793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660354" y="5085184"/>
            <a:ext cx="34836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10</a:t>
            </a:r>
          </a:p>
          <a:p>
            <a:r>
              <a:rPr lang="sr-Cyrl-RS" sz="2800" dirty="0" smtClean="0"/>
              <a:t>Број парова: </a:t>
            </a:r>
            <a:r>
              <a:rPr lang="sr-Cyrl-RS" sz="2800" dirty="0" smtClean="0">
                <a:solidFill>
                  <a:srgbClr val="FF0000"/>
                </a:solidFill>
              </a:rPr>
              <a:t>5</a:t>
            </a:r>
          </a:p>
          <a:p>
            <a:r>
              <a:rPr lang="sr-Cyrl-RS" sz="2800" dirty="0" smtClean="0">
                <a:solidFill>
                  <a:srgbClr val="FF0000"/>
                </a:solidFill>
              </a:rPr>
              <a:t>Сви имају свог пара.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10</a:t>
            </a:r>
            <a:r>
              <a:rPr lang="sr-Cyrl-RS" sz="2800" dirty="0" smtClean="0"/>
              <a:t> је </a:t>
            </a:r>
            <a:r>
              <a:rPr lang="sr-Cyrl-RS" sz="2800" dirty="0" smtClean="0">
                <a:solidFill>
                  <a:srgbClr val="FF0000"/>
                </a:solidFill>
              </a:rPr>
              <a:t>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11, 12, 13, 14, 15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0" y="1484784"/>
            <a:ext cx="5004048" cy="4536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be 3"/>
          <p:cNvSpPr/>
          <p:nvPr/>
        </p:nvSpPr>
        <p:spPr>
          <a:xfrm>
            <a:off x="467544" y="2708920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/>
          <p:cNvSpPr/>
          <p:nvPr/>
        </p:nvSpPr>
        <p:spPr>
          <a:xfrm>
            <a:off x="3563888" y="2708920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1187624" y="2708920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be 12"/>
          <p:cNvSpPr/>
          <p:nvPr/>
        </p:nvSpPr>
        <p:spPr>
          <a:xfrm>
            <a:off x="1979712" y="2708920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be 13"/>
          <p:cNvSpPr/>
          <p:nvPr/>
        </p:nvSpPr>
        <p:spPr>
          <a:xfrm>
            <a:off x="2771800" y="2708920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/>
          <p:cNvSpPr/>
          <p:nvPr/>
        </p:nvSpPr>
        <p:spPr>
          <a:xfrm>
            <a:off x="395536" y="3717032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/>
          <p:cNvSpPr/>
          <p:nvPr/>
        </p:nvSpPr>
        <p:spPr>
          <a:xfrm>
            <a:off x="2627784" y="3717032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/>
          <p:cNvSpPr/>
          <p:nvPr/>
        </p:nvSpPr>
        <p:spPr>
          <a:xfrm>
            <a:off x="3419872" y="3717032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/>
          <p:cNvSpPr/>
          <p:nvPr/>
        </p:nvSpPr>
        <p:spPr>
          <a:xfrm>
            <a:off x="4211960" y="3717032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be 18"/>
          <p:cNvSpPr/>
          <p:nvPr/>
        </p:nvSpPr>
        <p:spPr>
          <a:xfrm>
            <a:off x="1115616" y="3717032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be 19"/>
          <p:cNvSpPr/>
          <p:nvPr/>
        </p:nvSpPr>
        <p:spPr>
          <a:xfrm>
            <a:off x="1835696" y="3717032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425842" y="1700808"/>
            <a:ext cx="39706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11</a:t>
            </a:r>
          </a:p>
          <a:p>
            <a:r>
              <a:rPr lang="sr-Cyrl-RS" sz="2800" dirty="0" smtClean="0"/>
              <a:t>Број парова:</a:t>
            </a:r>
            <a:r>
              <a:rPr lang="sr-Cyrl-RS" sz="2800" dirty="0" smtClean="0">
                <a:solidFill>
                  <a:srgbClr val="FF0000"/>
                </a:solidFill>
              </a:rPr>
              <a:t> 5</a:t>
            </a:r>
          </a:p>
          <a:p>
            <a:r>
              <a:rPr lang="sr-Cyrl-RS" sz="2800" dirty="0" smtClean="0">
                <a:solidFill>
                  <a:srgbClr val="FF0000"/>
                </a:solidFill>
              </a:rPr>
              <a:t>Немају сви свог пара. 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11 </a:t>
            </a:r>
            <a:r>
              <a:rPr lang="sr-Cyrl-RS" sz="2800" dirty="0" smtClean="0"/>
              <a:t>је </a:t>
            </a:r>
            <a:r>
              <a:rPr lang="sr-Cyrl-RS" sz="2800" dirty="0" smtClean="0">
                <a:solidFill>
                  <a:srgbClr val="FF0000"/>
                </a:solidFill>
              </a:rPr>
              <a:t>непаран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C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11, 12, 13,14, 15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51520" y="1772816"/>
            <a:ext cx="6048672" cy="41044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artoon-socks-clipar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636912"/>
            <a:ext cx="1058529" cy="1365548"/>
          </a:xfrm>
          <a:prstGeom prst="rect">
            <a:avLst/>
          </a:prstGeom>
        </p:spPr>
      </p:pic>
      <p:pic>
        <p:nvPicPr>
          <p:cNvPr id="5" name="Picture 4" descr="cartoon-socks-clipar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4077072"/>
            <a:ext cx="1058529" cy="1365548"/>
          </a:xfrm>
          <a:prstGeom prst="rect">
            <a:avLst/>
          </a:prstGeom>
        </p:spPr>
      </p:pic>
      <p:pic>
        <p:nvPicPr>
          <p:cNvPr id="6" name="Picture 5" descr="cartoon-socks-clipar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276872"/>
            <a:ext cx="1058529" cy="1365548"/>
          </a:xfrm>
          <a:prstGeom prst="rect">
            <a:avLst/>
          </a:prstGeom>
        </p:spPr>
      </p:pic>
      <p:pic>
        <p:nvPicPr>
          <p:cNvPr id="7" name="Picture 6" descr="cartoon-socks-clipar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149080"/>
            <a:ext cx="1058529" cy="1365548"/>
          </a:xfrm>
          <a:prstGeom prst="rect">
            <a:avLst/>
          </a:prstGeom>
        </p:spPr>
      </p:pic>
      <p:pic>
        <p:nvPicPr>
          <p:cNvPr id="8" name="Picture 7" descr="cartoon-socks-clipar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564904"/>
            <a:ext cx="1058529" cy="1365548"/>
          </a:xfrm>
          <a:prstGeom prst="rect">
            <a:avLst/>
          </a:prstGeom>
        </p:spPr>
      </p:pic>
      <p:pic>
        <p:nvPicPr>
          <p:cNvPr id="9" name="Picture 8" descr="cartoon-socks-clipar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4005064"/>
            <a:ext cx="1058529" cy="13655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60354" y="5085184"/>
            <a:ext cx="34836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chemeClr val="bg1"/>
                </a:solidFill>
              </a:rPr>
              <a:t>12</a:t>
            </a:r>
          </a:p>
          <a:p>
            <a:r>
              <a:rPr lang="sr-Cyrl-RS" sz="2800" dirty="0" smtClean="0"/>
              <a:t>Број парова: </a:t>
            </a:r>
            <a:r>
              <a:rPr lang="sr-Cyrl-RS" sz="2800" dirty="0">
                <a:solidFill>
                  <a:schemeClr val="bg1"/>
                </a:solidFill>
              </a:rPr>
              <a:t>6</a:t>
            </a:r>
            <a:endParaRPr lang="sr-Cyrl-RS" sz="2800" dirty="0" smtClean="0">
              <a:solidFill>
                <a:schemeClr val="bg1"/>
              </a:solidFill>
            </a:endParaRPr>
          </a:p>
          <a:p>
            <a:r>
              <a:rPr lang="sr-Cyrl-RS" sz="2800" dirty="0" smtClean="0">
                <a:solidFill>
                  <a:schemeClr val="bg1"/>
                </a:solidFill>
              </a:rPr>
              <a:t>Сви имају свог пара.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chemeClr val="bg1"/>
                </a:solidFill>
              </a:rPr>
              <a:t>12</a:t>
            </a:r>
            <a:r>
              <a:rPr lang="sr-Cyrl-RS" sz="2800" dirty="0" smtClean="0"/>
              <a:t> је </a:t>
            </a:r>
            <a:r>
              <a:rPr lang="sr-Cyrl-RS" sz="2800" dirty="0" smtClean="0">
                <a:solidFill>
                  <a:schemeClr val="bg1"/>
                </a:solidFill>
              </a:rPr>
              <a:t>паран </a:t>
            </a:r>
            <a:r>
              <a:rPr lang="sr-Cyrl-RS" sz="2800" dirty="0" smtClean="0"/>
              <a:t>број!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FF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11, 12, 13, 14, 15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0" y="1484784"/>
            <a:ext cx="5004048" cy="4536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be 3"/>
          <p:cNvSpPr/>
          <p:nvPr/>
        </p:nvSpPr>
        <p:spPr>
          <a:xfrm>
            <a:off x="179512" y="2852936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/>
          <p:cNvSpPr/>
          <p:nvPr/>
        </p:nvSpPr>
        <p:spPr>
          <a:xfrm>
            <a:off x="2771800" y="2852936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827584" y="2852936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be 12"/>
          <p:cNvSpPr/>
          <p:nvPr/>
        </p:nvSpPr>
        <p:spPr>
          <a:xfrm>
            <a:off x="1475656" y="2852936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be 13"/>
          <p:cNvSpPr/>
          <p:nvPr/>
        </p:nvSpPr>
        <p:spPr>
          <a:xfrm>
            <a:off x="2123728" y="2852936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/>
          <p:cNvSpPr/>
          <p:nvPr/>
        </p:nvSpPr>
        <p:spPr>
          <a:xfrm>
            <a:off x="179512" y="3645024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/>
          <p:cNvSpPr/>
          <p:nvPr/>
        </p:nvSpPr>
        <p:spPr>
          <a:xfrm>
            <a:off x="1979712" y="3645024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/>
          <p:cNvSpPr/>
          <p:nvPr/>
        </p:nvSpPr>
        <p:spPr>
          <a:xfrm>
            <a:off x="2627784" y="3645024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/>
          <p:cNvSpPr/>
          <p:nvPr/>
        </p:nvSpPr>
        <p:spPr>
          <a:xfrm>
            <a:off x="3347864" y="3645024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be 18"/>
          <p:cNvSpPr/>
          <p:nvPr/>
        </p:nvSpPr>
        <p:spPr>
          <a:xfrm>
            <a:off x="755576" y="3645024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be 19"/>
          <p:cNvSpPr/>
          <p:nvPr/>
        </p:nvSpPr>
        <p:spPr>
          <a:xfrm>
            <a:off x="1331640" y="3645024"/>
            <a:ext cx="576064" cy="576064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425842" y="1700808"/>
            <a:ext cx="39706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13</a:t>
            </a:r>
          </a:p>
          <a:p>
            <a:r>
              <a:rPr lang="sr-Cyrl-RS" sz="2800" dirty="0" smtClean="0"/>
              <a:t>Број парова:</a:t>
            </a:r>
            <a:r>
              <a:rPr lang="sr-Cyrl-RS" sz="2800" dirty="0" smtClean="0">
                <a:solidFill>
                  <a:srgbClr val="FF0000"/>
                </a:solidFill>
              </a:rPr>
              <a:t> 6</a:t>
            </a:r>
          </a:p>
          <a:p>
            <a:r>
              <a:rPr lang="sr-Cyrl-RS" sz="2800" dirty="0" smtClean="0">
                <a:solidFill>
                  <a:srgbClr val="FF0000"/>
                </a:solidFill>
              </a:rPr>
              <a:t>Немају сви свог пара. 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13 </a:t>
            </a:r>
            <a:r>
              <a:rPr lang="sr-Cyrl-RS" sz="2800" dirty="0" smtClean="0"/>
              <a:t>је </a:t>
            </a:r>
            <a:r>
              <a:rPr lang="sr-Cyrl-RS" sz="2800" dirty="0" smtClean="0">
                <a:solidFill>
                  <a:srgbClr val="FF0000"/>
                </a:solidFill>
              </a:rPr>
              <a:t>непаран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  <p:sp>
        <p:nvSpPr>
          <p:cNvPr id="22" name="Cube 21"/>
          <p:cNvSpPr/>
          <p:nvPr/>
        </p:nvSpPr>
        <p:spPr>
          <a:xfrm>
            <a:off x="3419872" y="2852936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be 22"/>
          <p:cNvSpPr/>
          <p:nvPr/>
        </p:nvSpPr>
        <p:spPr>
          <a:xfrm>
            <a:off x="4067944" y="2852936"/>
            <a:ext cx="576064" cy="57606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11, 12, 13,14, 15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51520" y="1772816"/>
            <a:ext cx="6048672" cy="41044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660354" y="5085184"/>
            <a:ext cx="34836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14</a:t>
            </a:r>
          </a:p>
          <a:p>
            <a:r>
              <a:rPr lang="sr-Cyrl-RS" sz="2800" dirty="0" smtClean="0"/>
              <a:t>Број парова: </a:t>
            </a:r>
            <a:r>
              <a:rPr lang="sr-Cyrl-RS" sz="28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sr-Cyrl-RS" sz="2800" dirty="0" smtClean="0">
                <a:solidFill>
                  <a:srgbClr val="FF0000"/>
                </a:solidFill>
              </a:rPr>
              <a:t>Сви имају свог пара.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14</a:t>
            </a:r>
            <a:r>
              <a:rPr lang="sr-Cyrl-RS" sz="2800" dirty="0" smtClean="0"/>
              <a:t> је </a:t>
            </a:r>
            <a:r>
              <a:rPr lang="sr-Cyrl-RS" sz="2800" dirty="0" smtClean="0">
                <a:solidFill>
                  <a:srgbClr val="FF0000"/>
                </a:solidFill>
              </a:rPr>
              <a:t>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  <p:pic>
        <p:nvPicPr>
          <p:cNvPr id="11" name="Picture 10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068960"/>
            <a:ext cx="768269" cy="1337692"/>
          </a:xfrm>
          <a:prstGeom prst="rect">
            <a:avLst/>
          </a:prstGeom>
        </p:spPr>
      </p:pic>
      <p:pic>
        <p:nvPicPr>
          <p:cNvPr id="12" name="Picture 11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221088"/>
            <a:ext cx="768269" cy="1337692"/>
          </a:xfrm>
          <a:prstGeom prst="rect">
            <a:avLst/>
          </a:prstGeom>
        </p:spPr>
      </p:pic>
      <p:pic>
        <p:nvPicPr>
          <p:cNvPr id="13" name="Picture 12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348880"/>
            <a:ext cx="768269" cy="1337692"/>
          </a:xfrm>
          <a:prstGeom prst="rect">
            <a:avLst/>
          </a:prstGeom>
        </p:spPr>
      </p:pic>
      <p:pic>
        <p:nvPicPr>
          <p:cNvPr id="14" name="Picture 13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204864"/>
            <a:ext cx="768269" cy="1337692"/>
          </a:xfrm>
          <a:prstGeom prst="rect">
            <a:avLst/>
          </a:prstGeom>
        </p:spPr>
      </p:pic>
      <p:pic>
        <p:nvPicPr>
          <p:cNvPr id="15" name="Picture 14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005064"/>
            <a:ext cx="768269" cy="1337692"/>
          </a:xfrm>
          <a:prstGeom prst="rect">
            <a:avLst/>
          </a:prstGeom>
        </p:spPr>
      </p:pic>
      <p:pic>
        <p:nvPicPr>
          <p:cNvPr id="16" name="Picture 15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3861048"/>
            <a:ext cx="768269" cy="1337692"/>
          </a:xfrm>
          <a:prstGeom prst="rect">
            <a:avLst/>
          </a:prstGeom>
        </p:spPr>
      </p:pic>
      <p:pic>
        <p:nvPicPr>
          <p:cNvPr id="17" name="Picture 16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420888"/>
            <a:ext cx="768269" cy="1337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11, 12, 13, 14, 15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F63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F63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F63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F63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F63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F63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F63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39752" y="3501008"/>
            <a:ext cx="39706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chemeClr val="bg1"/>
                </a:solidFill>
              </a:rPr>
              <a:t>15</a:t>
            </a:r>
          </a:p>
          <a:p>
            <a:r>
              <a:rPr lang="sr-Cyrl-RS" sz="2800" dirty="0" smtClean="0"/>
              <a:t>Број парова:</a:t>
            </a:r>
            <a:r>
              <a:rPr lang="sr-Cyrl-RS" sz="2800" dirty="0" smtClean="0">
                <a:solidFill>
                  <a:srgbClr val="FF0000"/>
                </a:solidFill>
              </a:rPr>
              <a:t> </a:t>
            </a:r>
            <a:r>
              <a:rPr lang="sr-Cyrl-RS" sz="2800" dirty="0">
                <a:solidFill>
                  <a:schemeClr val="bg1"/>
                </a:solidFill>
              </a:rPr>
              <a:t>7</a:t>
            </a:r>
            <a:endParaRPr lang="sr-Cyrl-RS" sz="2800" dirty="0" smtClean="0">
              <a:solidFill>
                <a:schemeClr val="bg1"/>
              </a:solidFill>
            </a:endParaRPr>
          </a:p>
          <a:p>
            <a:r>
              <a:rPr lang="sr-Cyrl-RS" sz="2800" dirty="0" smtClean="0">
                <a:solidFill>
                  <a:schemeClr val="bg1"/>
                </a:solidFill>
              </a:rPr>
              <a:t>Немају сви свог пара. 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chemeClr val="bg1"/>
                </a:solidFill>
              </a:rPr>
              <a:t>15</a:t>
            </a:r>
            <a:r>
              <a:rPr lang="sr-Cyrl-RS" sz="2800" dirty="0" smtClean="0">
                <a:solidFill>
                  <a:srgbClr val="FF0000"/>
                </a:solidFill>
              </a:rPr>
              <a:t> </a:t>
            </a:r>
            <a:r>
              <a:rPr lang="sr-Cyrl-RS" sz="2800" dirty="0" smtClean="0"/>
              <a:t>је </a:t>
            </a:r>
            <a:r>
              <a:rPr lang="sr-Cyrl-RS" sz="2800" dirty="0" smtClean="0">
                <a:solidFill>
                  <a:schemeClr val="bg1"/>
                </a:solidFill>
              </a:rPr>
              <a:t>непаран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16, 17, 18, 19, 20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51520" y="1484784"/>
            <a:ext cx="4752528" cy="42484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rog-eating-f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852936"/>
            <a:ext cx="899604" cy="874415"/>
          </a:xfrm>
          <a:prstGeom prst="rect">
            <a:avLst/>
          </a:prstGeom>
        </p:spPr>
      </p:pic>
      <p:pic>
        <p:nvPicPr>
          <p:cNvPr id="5" name="Picture 4" descr="frog-eating-f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636912"/>
            <a:ext cx="899604" cy="874415"/>
          </a:xfrm>
          <a:prstGeom prst="rect">
            <a:avLst/>
          </a:prstGeom>
        </p:spPr>
      </p:pic>
      <p:pic>
        <p:nvPicPr>
          <p:cNvPr id="6" name="Picture 5" descr="frog-eating-f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1916832"/>
            <a:ext cx="899604" cy="874415"/>
          </a:xfrm>
          <a:prstGeom prst="rect">
            <a:avLst/>
          </a:prstGeom>
        </p:spPr>
      </p:pic>
      <p:pic>
        <p:nvPicPr>
          <p:cNvPr id="7" name="Picture 6" descr="frog-eating-f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988840"/>
            <a:ext cx="899604" cy="874415"/>
          </a:xfrm>
          <a:prstGeom prst="rect">
            <a:avLst/>
          </a:prstGeom>
        </p:spPr>
      </p:pic>
      <p:pic>
        <p:nvPicPr>
          <p:cNvPr id="8" name="Picture 7" descr="frog-eating-f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284984"/>
            <a:ext cx="899604" cy="874415"/>
          </a:xfrm>
          <a:prstGeom prst="rect">
            <a:avLst/>
          </a:prstGeom>
        </p:spPr>
      </p:pic>
      <p:pic>
        <p:nvPicPr>
          <p:cNvPr id="9" name="Picture 8" descr="frog-eating-f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861048"/>
            <a:ext cx="899604" cy="874415"/>
          </a:xfrm>
          <a:prstGeom prst="rect">
            <a:avLst/>
          </a:prstGeom>
        </p:spPr>
      </p:pic>
      <p:pic>
        <p:nvPicPr>
          <p:cNvPr id="10" name="Picture 9" descr="frog-eating-f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861048"/>
            <a:ext cx="899604" cy="874415"/>
          </a:xfrm>
          <a:prstGeom prst="rect">
            <a:avLst/>
          </a:prstGeom>
        </p:spPr>
      </p:pic>
      <p:pic>
        <p:nvPicPr>
          <p:cNvPr id="11" name="Picture 10" descr="frog-eating-f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4581128"/>
            <a:ext cx="899604" cy="87441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76056" y="1340768"/>
            <a:ext cx="3707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16</a:t>
            </a:r>
          </a:p>
          <a:p>
            <a:r>
              <a:rPr lang="sr-Cyrl-RS" sz="2800" dirty="0" smtClean="0"/>
              <a:t>Број парова: </a:t>
            </a:r>
            <a:r>
              <a:rPr lang="sr-Cyrl-RS" sz="2800" dirty="0">
                <a:solidFill>
                  <a:srgbClr val="FF0000"/>
                </a:solidFill>
              </a:rPr>
              <a:t>8</a:t>
            </a:r>
            <a:endParaRPr lang="sr-Cyrl-RS" sz="2800" dirty="0" smtClean="0">
              <a:solidFill>
                <a:srgbClr val="FF0000"/>
              </a:solidFill>
            </a:endParaRPr>
          </a:p>
          <a:p>
            <a:r>
              <a:rPr lang="sr-Cyrl-RS" sz="2800" dirty="0" smtClean="0">
                <a:solidFill>
                  <a:srgbClr val="FF0000"/>
                </a:solidFill>
              </a:rPr>
              <a:t>Сви имају свог пара.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16</a:t>
            </a:r>
            <a:r>
              <a:rPr lang="sr-Cyrl-RS" sz="2800" dirty="0" smtClean="0"/>
              <a:t> је </a:t>
            </a:r>
            <a:r>
              <a:rPr lang="sr-Cyrl-RS" sz="2800" dirty="0" smtClean="0">
                <a:solidFill>
                  <a:srgbClr val="FF0000"/>
                </a:solidFill>
              </a:rPr>
              <a:t>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16, 17, 18, 19, 20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51520" y="1484784"/>
            <a:ext cx="5040560" cy="42484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76056" y="1340768"/>
            <a:ext cx="4067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17</a:t>
            </a:r>
          </a:p>
          <a:p>
            <a:r>
              <a:rPr lang="sr-Cyrl-RS" sz="2800" dirty="0" smtClean="0"/>
              <a:t>Број парова: </a:t>
            </a:r>
            <a:r>
              <a:rPr lang="sr-Cyrl-RS" sz="2800" dirty="0">
                <a:solidFill>
                  <a:srgbClr val="FF0000"/>
                </a:solidFill>
              </a:rPr>
              <a:t>8</a:t>
            </a:r>
            <a:endParaRPr lang="sr-Cyrl-RS" sz="2800" dirty="0" smtClean="0">
              <a:solidFill>
                <a:srgbClr val="FF0000"/>
              </a:solidFill>
            </a:endParaRPr>
          </a:p>
          <a:p>
            <a:r>
              <a:rPr lang="sr-Cyrl-RS" sz="2800" dirty="0" smtClean="0">
                <a:solidFill>
                  <a:srgbClr val="FF0000"/>
                </a:solidFill>
              </a:rPr>
              <a:t>Немају сви свог пара.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17</a:t>
            </a:r>
            <a:r>
              <a:rPr lang="sr-Cyrl-RS" sz="2800" dirty="0" smtClean="0"/>
              <a:t> је </a:t>
            </a:r>
            <a:r>
              <a:rPr lang="sr-Cyrl-RS" sz="2800" dirty="0" smtClean="0">
                <a:solidFill>
                  <a:srgbClr val="FF0000"/>
                </a:solidFill>
              </a:rPr>
              <a:t>непаран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  <p:sp>
        <p:nvSpPr>
          <p:cNvPr id="13" name="Smiley Face 12"/>
          <p:cNvSpPr/>
          <p:nvPr/>
        </p:nvSpPr>
        <p:spPr>
          <a:xfrm>
            <a:off x="611560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iley Face 13"/>
          <p:cNvSpPr/>
          <p:nvPr/>
        </p:nvSpPr>
        <p:spPr>
          <a:xfrm>
            <a:off x="1115616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miley Face 14"/>
          <p:cNvSpPr/>
          <p:nvPr/>
        </p:nvSpPr>
        <p:spPr>
          <a:xfrm>
            <a:off x="2123728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miley Face 15"/>
          <p:cNvSpPr/>
          <p:nvPr/>
        </p:nvSpPr>
        <p:spPr>
          <a:xfrm>
            <a:off x="1619672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miley Face 16"/>
          <p:cNvSpPr/>
          <p:nvPr/>
        </p:nvSpPr>
        <p:spPr>
          <a:xfrm>
            <a:off x="2627784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miley Face 17"/>
          <p:cNvSpPr/>
          <p:nvPr/>
        </p:nvSpPr>
        <p:spPr>
          <a:xfrm>
            <a:off x="3131840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3635896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iley Face 19"/>
          <p:cNvSpPr/>
          <p:nvPr/>
        </p:nvSpPr>
        <p:spPr>
          <a:xfrm>
            <a:off x="4139952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miley Face 20"/>
          <p:cNvSpPr/>
          <p:nvPr/>
        </p:nvSpPr>
        <p:spPr>
          <a:xfrm>
            <a:off x="4644008" y="2708920"/>
            <a:ext cx="432048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611560" y="3356992"/>
            <a:ext cx="432048" cy="432048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miley Face 22"/>
          <p:cNvSpPr/>
          <p:nvPr/>
        </p:nvSpPr>
        <p:spPr>
          <a:xfrm>
            <a:off x="2627784" y="3356992"/>
            <a:ext cx="432048" cy="432048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miley Face 23"/>
          <p:cNvSpPr/>
          <p:nvPr/>
        </p:nvSpPr>
        <p:spPr>
          <a:xfrm>
            <a:off x="3131840" y="3356992"/>
            <a:ext cx="432048" cy="432048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miley Face 24"/>
          <p:cNvSpPr/>
          <p:nvPr/>
        </p:nvSpPr>
        <p:spPr>
          <a:xfrm>
            <a:off x="3635896" y="3356992"/>
            <a:ext cx="432048" cy="432048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4139952" y="3356992"/>
            <a:ext cx="432048" cy="432048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1619672" y="3356992"/>
            <a:ext cx="432048" cy="432048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2123728" y="3356992"/>
            <a:ext cx="432048" cy="432048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1115616" y="3356992"/>
            <a:ext cx="432048" cy="432048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16, 17, 18, 19, 20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0" y="1628800"/>
            <a:ext cx="6192688" cy="38164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276872"/>
            <a:ext cx="983429" cy="891753"/>
          </a:xfrm>
          <a:prstGeom prst="rect">
            <a:avLst/>
          </a:prstGeom>
        </p:spPr>
      </p:pic>
      <p:pic>
        <p:nvPicPr>
          <p:cNvPr id="5" name="Picture 4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573016"/>
            <a:ext cx="983429" cy="891753"/>
          </a:xfrm>
          <a:prstGeom prst="rect">
            <a:avLst/>
          </a:prstGeom>
        </p:spPr>
      </p:pic>
      <p:pic>
        <p:nvPicPr>
          <p:cNvPr id="6" name="Picture 5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916832"/>
            <a:ext cx="983429" cy="891753"/>
          </a:xfrm>
          <a:prstGeom prst="rect">
            <a:avLst/>
          </a:prstGeom>
        </p:spPr>
      </p:pic>
      <p:pic>
        <p:nvPicPr>
          <p:cNvPr id="7" name="Picture 6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060848"/>
            <a:ext cx="983429" cy="891753"/>
          </a:xfrm>
          <a:prstGeom prst="rect">
            <a:avLst/>
          </a:prstGeom>
        </p:spPr>
      </p:pic>
      <p:pic>
        <p:nvPicPr>
          <p:cNvPr id="8" name="Picture 7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708920"/>
            <a:ext cx="983429" cy="891753"/>
          </a:xfrm>
          <a:prstGeom prst="rect">
            <a:avLst/>
          </a:prstGeom>
        </p:spPr>
      </p:pic>
      <p:pic>
        <p:nvPicPr>
          <p:cNvPr id="9" name="Picture 8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3789040"/>
            <a:ext cx="983429" cy="891753"/>
          </a:xfrm>
          <a:prstGeom prst="rect">
            <a:avLst/>
          </a:prstGeom>
        </p:spPr>
      </p:pic>
      <p:pic>
        <p:nvPicPr>
          <p:cNvPr id="10" name="Picture 9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861048"/>
            <a:ext cx="983429" cy="891753"/>
          </a:xfrm>
          <a:prstGeom prst="rect">
            <a:avLst/>
          </a:prstGeom>
        </p:spPr>
      </p:pic>
      <p:pic>
        <p:nvPicPr>
          <p:cNvPr id="11" name="Picture 10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852936"/>
            <a:ext cx="983429" cy="891753"/>
          </a:xfrm>
          <a:prstGeom prst="rect">
            <a:avLst/>
          </a:prstGeom>
        </p:spPr>
      </p:pic>
      <p:pic>
        <p:nvPicPr>
          <p:cNvPr id="12" name="Picture 11" descr="Dog and b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789040"/>
            <a:ext cx="983429" cy="89175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220072" y="4869160"/>
            <a:ext cx="3707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18</a:t>
            </a:r>
          </a:p>
          <a:p>
            <a:r>
              <a:rPr lang="sr-Cyrl-RS" sz="2800" dirty="0" smtClean="0"/>
              <a:t>Број парова: </a:t>
            </a:r>
            <a:r>
              <a:rPr lang="sr-Cyrl-RS" sz="2800" dirty="0" smtClean="0">
                <a:solidFill>
                  <a:srgbClr val="FF0000"/>
                </a:solidFill>
              </a:rPr>
              <a:t>9</a:t>
            </a:r>
          </a:p>
          <a:p>
            <a:r>
              <a:rPr lang="sr-Cyrl-RS" sz="2800" dirty="0" smtClean="0">
                <a:solidFill>
                  <a:srgbClr val="FF0000"/>
                </a:solidFill>
              </a:rPr>
              <a:t>Сви имају свог пара.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18</a:t>
            </a:r>
            <a:r>
              <a:rPr lang="sr-Cyrl-RS" sz="2800" dirty="0" smtClean="0"/>
              <a:t> је </a:t>
            </a:r>
            <a:r>
              <a:rPr lang="sr-Cyrl-RS" sz="2800" dirty="0" smtClean="0">
                <a:solidFill>
                  <a:srgbClr val="FF0000"/>
                </a:solidFill>
              </a:rPr>
              <a:t>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 1</a:t>
            </a:r>
            <a:endParaRPr lang="en-US" dirty="0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53307"/>
          <a:stretch>
            <a:fillRect/>
          </a:stretch>
        </p:blipFill>
        <p:spPr>
          <a:xfrm>
            <a:off x="179512" y="1700808"/>
            <a:ext cx="1872208" cy="4099909"/>
          </a:xfr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2" cstate="print"/>
          <a:srcRect l="45829"/>
          <a:stretch>
            <a:fillRect/>
          </a:stretch>
        </p:blipFill>
        <p:spPr>
          <a:xfrm>
            <a:off x="2051719" y="1700808"/>
            <a:ext cx="2174449" cy="41044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07904" y="476672"/>
            <a:ext cx="16305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4400" dirty="0" smtClean="0"/>
              <a:t>Број 2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3140968"/>
            <a:ext cx="28405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4400" dirty="0" smtClean="0">
                <a:solidFill>
                  <a:srgbClr val="FF0000"/>
                </a:solidFill>
              </a:rPr>
              <a:t>Пар патика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0" y="404664"/>
            <a:ext cx="4536504" cy="1255859"/>
          </a:xfrm>
        </p:spPr>
        <p:txBody>
          <a:bodyPr>
            <a:normAutofit fontScale="90000"/>
          </a:bodyPr>
          <a:lstStyle/>
          <a:p>
            <a:r>
              <a:rPr lang="sr-Cyrl-RS" b="1" dirty="0" smtClean="0"/>
              <a:t>Шта мислиш?</a:t>
            </a:r>
            <a:br>
              <a:rPr lang="sr-Cyrl-RS" b="1" dirty="0" smtClean="0"/>
            </a:br>
            <a:r>
              <a:rPr lang="sr-Cyrl-RS" b="1" dirty="0" smtClean="0"/>
              <a:t>Број 19 је?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2564904"/>
            <a:ext cx="4824536" cy="1287016"/>
          </a:xfrm>
        </p:spPr>
        <p:txBody>
          <a:bodyPr/>
          <a:lstStyle/>
          <a:p>
            <a:r>
              <a:rPr lang="sr-Cyrl-RS" dirty="0" smtClean="0">
                <a:solidFill>
                  <a:schemeClr val="bg1"/>
                </a:solidFill>
              </a:rPr>
              <a:t>А ов</a:t>
            </a:r>
            <a:r>
              <a:rPr lang="sr-Cyrl-RS" dirty="0" smtClean="0"/>
              <a:t>ај</a:t>
            </a:r>
            <a:r>
              <a:rPr lang="sr-Cyrl-RS" dirty="0" smtClean="0">
                <a:solidFill>
                  <a:schemeClr val="bg1"/>
                </a:solidFill>
              </a:rPr>
              <a:t>   број </a:t>
            </a:r>
            <a:r>
              <a:rPr lang="sr-Cyrl-RS" dirty="0" smtClean="0"/>
              <a:t>је</a:t>
            </a:r>
            <a:r>
              <a:rPr lang="sr-Cyrl-RS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Парни и непарни бројеви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1520" y="1772816"/>
            <a:ext cx="850745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Cyrl-RS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Парни бројеви су: 2, 4, 6, 8, 10, 12, 14, 16, 18, 20</a:t>
            </a:r>
            <a:endParaRPr lang="en-US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289" y="2967335"/>
            <a:ext cx="87174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Cyrl-RS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Непарни бројеви су: 1, 3, 5, 7, 9, 11, 13, 15, 17, 19</a:t>
            </a:r>
            <a:endParaRPr lang="en-US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Време је за задатке!</a:t>
            </a:r>
            <a:endParaRPr lang="en-US" dirty="0"/>
          </a:p>
        </p:txBody>
      </p:sp>
      <p:pic>
        <p:nvPicPr>
          <p:cNvPr id="3" name="Picture 2" descr="346_Fotolia_head_with_gears_inside_to_indicate_thinking_25815399_X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484784"/>
            <a:ext cx="4744169" cy="4744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 3</a:t>
            </a:r>
            <a:endParaRPr lang="en-US" dirty="0"/>
          </a:p>
        </p:txBody>
      </p:sp>
      <p:pic>
        <p:nvPicPr>
          <p:cNvPr id="4" name="Content Placeholder 3" descr="download.jpg"/>
          <p:cNvPicPr>
            <a:picLocks noChangeAspect="1"/>
          </p:cNvPicPr>
          <p:nvPr/>
        </p:nvPicPr>
        <p:blipFill>
          <a:blip r:embed="rId2" cstate="print"/>
          <a:srcRect r="53307"/>
          <a:stretch>
            <a:fillRect/>
          </a:stretch>
        </p:blipFill>
        <p:spPr>
          <a:xfrm>
            <a:off x="251520" y="1700808"/>
            <a:ext cx="1872208" cy="4099909"/>
          </a:xfrm>
          <a:prstGeom prst="rect">
            <a:avLst/>
          </a:prstGeo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2" cstate="print"/>
          <a:srcRect l="45829"/>
          <a:stretch>
            <a:fillRect/>
          </a:stretch>
        </p:blipFill>
        <p:spPr>
          <a:xfrm>
            <a:off x="2051719" y="1700808"/>
            <a:ext cx="2174449" cy="4104456"/>
          </a:xfrm>
          <a:prstGeom prst="rect">
            <a:avLst/>
          </a:prstGeom>
        </p:spPr>
      </p:pic>
      <p:pic>
        <p:nvPicPr>
          <p:cNvPr id="6" name="Content Placeholder 3" descr="download.jpg"/>
          <p:cNvPicPr>
            <a:picLocks noChangeAspect="1"/>
          </p:cNvPicPr>
          <p:nvPr/>
        </p:nvPicPr>
        <p:blipFill>
          <a:blip r:embed="rId2" cstate="print"/>
          <a:srcRect r="53307"/>
          <a:stretch>
            <a:fillRect/>
          </a:stretch>
        </p:blipFill>
        <p:spPr>
          <a:xfrm>
            <a:off x="4139952" y="1700808"/>
            <a:ext cx="1872208" cy="40999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6165304"/>
            <a:ext cx="2117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200" dirty="0" smtClean="0">
                <a:solidFill>
                  <a:srgbClr val="FF0000"/>
                </a:solidFill>
              </a:rPr>
              <a:t>Пар патика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84168" y="2348880"/>
            <a:ext cx="1080120" cy="1008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85919" y="3356992"/>
            <a:ext cx="3135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solidFill>
                  <a:srgbClr val="FF0000"/>
                </a:solidFill>
              </a:rPr>
              <a:t>Ова патика нема пара.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19256" cy="1084982"/>
          </a:xfrm>
        </p:spPr>
        <p:txBody>
          <a:bodyPr/>
          <a:lstStyle/>
          <a:p>
            <a:r>
              <a:rPr lang="sr-Cyrl-RS" dirty="0" smtClean="0"/>
              <a:t>Парни и непарни бројеви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653136"/>
            <a:ext cx="7272808" cy="508918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Колико деце има на слици?</a:t>
            </a:r>
            <a:endParaRPr lang="en-US" dirty="0"/>
          </a:p>
        </p:txBody>
      </p:sp>
      <p:pic>
        <p:nvPicPr>
          <p:cNvPr id="4" name="Picture 3" descr="5168820-Whimsical-drawing-of-a-group-of-happy-and-diverse-children-holding-hands--Stock-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412776"/>
            <a:ext cx="6317784" cy="3042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5696" y="476672"/>
            <a:ext cx="5541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3600" dirty="0" smtClean="0"/>
              <a:t>Да ли свако има свог пара?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979712" y="5229200"/>
            <a:ext cx="47266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4000" dirty="0" smtClean="0"/>
              <a:t>Колико је то парова?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267744" y="5949280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3600" b="1" dirty="0" smtClean="0">
                <a:solidFill>
                  <a:srgbClr val="FF0000"/>
                </a:solidFill>
              </a:rPr>
              <a:t>Број 4 је </a:t>
            </a:r>
            <a:r>
              <a:rPr lang="sr-Cyrl-RS" sz="3600" b="1" dirty="0" smtClean="0">
                <a:solidFill>
                  <a:srgbClr val="002060"/>
                </a:solidFill>
              </a:rPr>
              <a:t>паран</a:t>
            </a:r>
            <a:r>
              <a:rPr lang="sr-Cyrl-RS" sz="3600" b="1" dirty="0" smtClean="0">
                <a:solidFill>
                  <a:srgbClr val="FF0000"/>
                </a:solidFill>
              </a:rPr>
              <a:t> број!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Хајде сада ви!</a:t>
            </a:r>
            <a:endParaRPr lang="en-US" dirty="0"/>
          </a:p>
        </p:txBody>
      </p:sp>
      <p:pic>
        <p:nvPicPr>
          <p:cNvPr id="3" name="Picture 2" descr="downlo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4672218" cy="27681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44008" y="1340768"/>
            <a:ext cx="532859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На слици има ______ деце.</a:t>
            </a:r>
          </a:p>
          <a:p>
            <a:r>
              <a:rPr lang="sr-Cyrl-RS" sz="2800" dirty="0" smtClean="0"/>
              <a:t>Парова има _______.</a:t>
            </a:r>
          </a:p>
          <a:p>
            <a:r>
              <a:rPr lang="sr-Cyrl-RS" sz="2800" dirty="0" smtClean="0"/>
              <a:t>Свог пара нема____ дете.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581128"/>
            <a:ext cx="4659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600" dirty="0" smtClean="0">
                <a:solidFill>
                  <a:srgbClr val="FF0000"/>
                </a:solidFill>
              </a:rPr>
              <a:t>Закључујемо: Број 5 је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4581128"/>
            <a:ext cx="2895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600" dirty="0" smtClean="0">
                <a:solidFill>
                  <a:srgbClr val="002060"/>
                </a:solidFill>
              </a:rPr>
              <a:t>непаран</a:t>
            </a:r>
            <a:r>
              <a:rPr lang="sr-Cyrl-RS" sz="3600" dirty="0" smtClean="0">
                <a:solidFill>
                  <a:srgbClr val="FF0000"/>
                </a:solidFill>
              </a:rPr>
              <a:t> број.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6, 7, 8, 9, 10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79512" y="1268760"/>
            <a:ext cx="6408712" cy="49685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m_Tom_and_Jer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132856"/>
            <a:ext cx="1219663" cy="1944216"/>
          </a:xfrm>
          <a:prstGeom prst="rect">
            <a:avLst/>
          </a:prstGeom>
        </p:spPr>
      </p:pic>
      <p:pic>
        <p:nvPicPr>
          <p:cNvPr id="10" name="Picture 9" descr="Jerry_scar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4581128"/>
            <a:ext cx="576064" cy="811075"/>
          </a:xfrm>
          <a:prstGeom prst="rect">
            <a:avLst/>
          </a:prstGeom>
        </p:spPr>
      </p:pic>
      <p:pic>
        <p:nvPicPr>
          <p:cNvPr id="13" name="Picture 12" descr="Jerry_scar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700808"/>
            <a:ext cx="576064" cy="811075"/>
          </a:xfrm>
          <a:prstGeom prst="rect">
            <a:avLst/>
          </a:prstGeom>
        </p:spPr>
      </p:pic>
      <p:pic>
        <p:nvPicPr>
          <p:cNvPr id="14" name="Picture 13" descr="Jerry_scar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4221088"/>
            <a:ext cx="576064" cy="811075"/>
          </a:xfrm>
          <a:prstGeom prst="rect">
            <a:avLst/>
          </a:prstGeom>
        </p:spPr>
      </p:pic>
      <p:pic>
        <p:nvPicPr>
          <p:cNvPr id="17" name="Picture 16" descr="Tom_Tom_and_Jer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916832"/>
            <a:ext cx="1219663" cy="1944216"/>
          </a:xfrm>
          <a:prstGeom prst="rect">
            <a:avLst/>
          </a:prstGeom>
        </p:spPr>
      </p:pic>
      <p:pic>
        <p:nvPicPr>
          <p:cNvPr id="20" name="Picture 19" descr="Tom_Tom_and_Jer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573016"/>
            <a:ext cx="1219663" cy="194421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843096" y="5085184"/>
            <a:ext cx="33009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6</a:t>
            </a:r>
          </a:p>
          <a:p>
            <a:r>
              <a:rPr lang="sr-Cyrl-RS" sz="2800" dirty="0" smtClean="0"/>
              <a:t>Број парова: </a:t>
            </a:r>
            <a:r>
              <a:rPr lang="sr-Cyrl-RS" sz="28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sr-Cyrl-RS" sz="2800" dirty="0" smtClean="0">
                <a:solidFill>
                  <a:srgbClr val="FF0000"/>
                </a:solidFill>
              </a:rPr>
              <a:t>Сви имају свог пара.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r>
              <a:rPr lang="sr-Cyrl-RS" sz="2800" dirty="0" smtClean="0"/>
              <a:t> је </a:t>
            </a:r>
            <a:r>
              <a:rPr lang="sr-Cyrl-RS" sz="2800" dirty="0" smtClean="0">
                <a:solidFill>
                  <a:srgbClr val="FF0000"/>
                </a:solidFill>
              </a:rPr>
              <a:t>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6, 7, 8, 9, 10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0" y="2348880"/>
            <a:ext cx="5796136" cy="39604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7dwarf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573016"/>
            <a:ext cx="5256584" cy="14532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25842" y="1700808"/>
            <a:ext cx="37181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sr-Cyrl-RS" sz="2800" dirty="0" smtClean="0"/>
              <a:t>Број парова:</a:t>
            </a:r>
            <a:r>
              <a:rPr lang="sr-Cyrl-RS" sz="2800" dirty="0" smtClean="0">
                <a:solidFill>
                  <a:srgbClr val="FF0000"/>
                </a:solidFill>
              </a:rPr>
              <a:t> 3</a:t>
            </a:r>
          </a:p>
          <a:p>
            <a:r>
              <a:rPr lang="sr-Cyrl-RS" sz="2800" dirty="0" smtClean="0">
                <a:solidFill>
                  <a:srgbClr val="FF0000"/>
                </a:solidFill>
              </a:rPr>
              <a:t>Немају сви свог пара. </a:t>
            </a:r>
          </a:p>
          <a:p>
            <a:r>
              <a:rPr lang="sr-Cyrl-RS" sz="2800" dirty="0" smtClean="0"/>
              <a:t>Број </a:t>
            </a:r>
            <a:r>
              <a:rPr lang="sr-Cyrl-RS" sz="2800" dirty="0" smtClean="0">
                <a:solidFill>
                  <a:srgbClr val="FF0000"/>
                </a:solidFill>
              </a:rPr>
              <a:t>7 </a:t>
            </a:r>
            <a:r>
              <a:rPr lang="sr-Cyrl-RS" sz="2800" dirty="0" smtClean="0"/>
              <a:t>је </a:t>
            </a:r>
            <a:r>
              <a:rPr lang="sr-Cyrl-RS" sz="2800" dirty="0" smtClean="0">
                <a:solidFill>
                  <a:srgbClr val="FF0000"/>
                </a:solidFill>
              </a:rPr>
              <a:t>непаран</a:t>
            </a:r>
            <a:r>
              <a:rPr lang="sr-Cyrl-RS" sz="2800" dirty="0" smtClean="0"/>
              <a:t> број!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41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Бројеви 6, 7, 8, 9, 10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79512" y="1268760"/>
            <a:ext cx="6408712" cy="49685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m_Tom_and_Jer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132856"/>
            <a:ext cx="1219663" cy="1944216"/>
          </a:xfrm>
          <a:prstGeom prst="rect">
            <a:avLst/>
          </a:prstGeom>
        </p:spPr>
      </p:pic>
      <p:pic>
        <p:nvPicPr>
          <p:cNvPr id="10" name="Picture 9" descr="Jerry_scar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4581128"/>
            <a:ext cx="576064" cy="811075"/>
          </a:xfrm>
          <a:prstGeom prst="rect">
            <a:avLst/>
          </a:prstGeom>
        </p:spPr>
      </p:pic>
      <p:pic>
        <p:nvPicPr>
          <p:cNvPr id="13" name="Picture 12" descr="Jerry_scar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700808"/>
            <a:ext cx="576064" cy="811075"/>
          </a:xfrm>
          <a:prstGeom prst="rect">
            <a:avLst/>
          </a:prstGeom>
        </p:spPr>
      </p:pic>
      <p:pic>
        <p:nvPicPr>
          <p:cNvPr id="14" name="Picture 13" descr="Jerry_scar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717032"/>
            <a:ext cx="576064" cy="811075"/>
          </a:xfrm>
          <a:prstGeom prst="rect">
            <a:avLst/>
          </a:prstGeom>
        </p:spPr>
      </p:pic>
      <p:pic>
        <p:nvPicPr>
          <p:cNvPr id="17" name="Picture 16" descr="Tom_Tom_and_Jer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1412776"/>
            <a:ext cx="1219663" cy="1944216"/>
          </a:xfrm>
          <a:prstGeom prst="rect">
            <a:avLst/>
          </a:prstGeom>
        </p:spPr>
      </p:pic>
      <p:pic>
        <p:nvPicPr>
          <p:cNvPr id="20" name="Picture 19" descr="Tom_Tom_and_Jer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221088"/>
            <a:ext cx="1219663" cy="194421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843096" y="5085184"/>
            <a:ext cx="33009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/>
              <a:t>Број елемената: </a:t>
            </a:r>
            <a:r>
              <a:rPr lang="sr-Cyrl-RS" sz="2800" dirty="0">
                <a:solidFill>
                  <a:schemeClr val="bg1"/>
                </a:solidFill>
              </a:rPr>
              <a:t>8</a:t>
            </a:r>
            <a:endParaRPr lang="sr-Cyrl-RS" sz="2800" dirty="0" smtClean="0">
              <a:solidFill>
                <a:schemeClr val="bg1"/>
              </a:solidFill>
            </a:endParaRPr>
          </a:p>
          <a:p>
            <a:r>
              <a:rPr lang="sr-Cyrl-RS" sz="2800" dirty="0" smtClean="0"/>
              <a:t>Број парова: </a:t>
            </a:r>
            <a:r>
              <a:rPr lang="sr-Cyrl-RS" sz="2800" dirty="0" smtClean="0">
                <a:solidFill>
                  <a:schemeClr val="bg1"/>
                </a:solidFill>
              </a:rPr>
              <a:t>4</a:t>
            </a:r>
          </a:p>
          <a:p>
            <a:r>
              <a:rPr lang="sr-Cyrl-RS" sz="2800" dirty="0" smtClean="0">
                <a:solidFill>
                  <a:schemeClr val="bg1"/>
                </a:solidFill>
              </a:rPr>
              <a:t>Сви имају свог </a:t>
            </a:r>
            <a:r>
              <a:rPr lang="sr-Cyrl-RS" sz="2800" dirty="0" smtClean="0">
                <a:solidFill>
                  <a:schemeClr val="bg1"/>
                </a:solidFill>
              </a:rPr>
              <a:t>пара</a:t>
            </a:r>
            <a:r>
              <a:rPr lang="sr-Latn-RS" sz="2800" dirty="0" smtClean="0">
                <a:solidFill>
                  <a:schemeClr val="bg1"/>
                </a:solidFill>
              </a:rPr>
              <a:t>.</a:t>
            </a:r>
            <a:endParaRPr lang="sr-Cyrl-RS" sz="2800" dirty="0" smtClean="0">
              <a:solidFill>
                <a:schemeClr val="bg1"/>
              </a:solidFill>
            </a:endParaRPr>
          </a:p>
          <a:p>
            <a:r>
              <a:rPr lang="sr-Cyrl-RS" sz="2800" dirty="0" smtClean="0"/>
              <a:t>Број </a:t>
            </a:r>
            <a:r>
              <a:rPr lang="sr-Cyrl-RS" sz="2800" dirty="0">
                <a:solidFill>
                  <a:schemeClr val="bg1"/>
                </a:solidFill>
              </a:rPr>
              <a:t>8</a:t>
            </a:r>
            <a:r>
              <a:rPr lang="sr-Cyrl-RS" sz="2800" dirty="0" smtClean="0"/>
              <a:t> је </a:t>
            </a:r>
            <a:r>
              <a:rPr lang="sr-Cyrl-RS" sz="2800" dirty="0" smtClean="0">
                <a:solidFill>
                  <a:schemeClr val="bg1"/>
                </a:solidFill>
              </a:rPr>
              <a:t>паран </a:t>
            </a:r>
            <a:r>
              <a:rPr lang="sr-Cyrl-RS" sz="2800" dirty="0" smtClean="0"/>
              <a:t>број!</a:t>
            </a:r>
            <a:endParaRPr lang="en-US" sz="2800" dirty="0"/>
          </a:p>
        </p:txBody>
      </p:sp>
      <p:pic>
        <p:nvPicPr>
          <p:cNvPr id="11" name="Picture 10" descr="Tom_Tom_and_Jer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780928"/>
            <a:ext cx="1219663" cy="1944216"/>
          </a:xfrm>
          <a:prstGeom prst="rect">
            <a:avLst/>
          </a:prstGeom>
        </p:spPr>
      </p:pic>
      <p:pic>
        <p:nvPicPr>
          <p:cNvPr id="12" name="Picture 11" descr="Jerry_scar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3789040"/>
            <a:ext cx="576064" cy="811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518</Words>
  <Application>Microsoft Office PowerPoint</Application>
  <PresentationFormat>On-screen Show (4:3)</PresentationFormat>
  <Paragraphs>90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Математика – то је права наука!</vt:lpstr>
      <vt:lpstr>Број 1</vt:lpstr>
      <vt:lpstr>Број 3</vt:lpstr>
      <vt:lpstr>Парни и непарни бројеви</vt:lpstr>
      <vt:lpstr>Колико деце има на слици?</vt:lpstr>
      <vt:lpstr>Хајде сада ви!</vt:lpstr>
      <vt:lpstr>Бројеви 6, 7, 8, 9, 10</vt:lpstr>
      <vt:lpstr>Бројеви 6, 7, 8, 9, 10</vt:lpstr>
      <vt:lpstr>Бројеви 6, 7, 8, 9, 10</vt:lpstr>
      <vt:lpstr>Бројеви 6, 7, 8, 9, 10</vt:lpstr>
      <vt:lpstr>Бројеви 6, 7, 8, 9, 10</vt:lpstr>
      <vt:lpstr>Бројеви 11, 12, 13, 14, 15</vt:lpstr>
      <vt:lpstr>Бројеви 11, 12, 13,14, 15</vt:lpstr>
      <vt:lpstr>Бројеви 11, 12, 13, 14, 15</vt:lpstr>
      <vt:lpstr>Бројеви 11, 12, 13,14, 15</vt:lpstr>
      <vt:lpstr>Бројеви 11, 12, 13, 14, 15</vt:lpstr>
      <vt:lpstr>Бројеви 16, 17, 18, 19, 20</vt:lpstr>
      <vt:lpstr>Бројеви 16, 17, 18, 19, 20</vt:lpstr>
      <vt:lpstr>Бројеви 16, 17, 18, 19, 20</vt:lpstr>
      <vt:lpstr>Шта мислиш? Број 19 је?</vt:lpstr>
      <vt:lpstr>А овај   број је?</vt:lpstr>
      <vt:lpstr>Парни и непарни бројеви</vt:lpstr>
      <vt:lpstr>Време је за задатке!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– то је права наука!</dc:title>
  <dc:creator>acer</dc:creator>
  <cp:lastModifiedBy>acer</cp:lastModifiedBy>
  <cp:revision>17</cp:revision>
  <dcterms:created xsi:type="dcterms:W3CDTF">2016-03-05T10:03:57Z</dcterms:created>
  <dcterms:modified xsi:type="dcterms:W3CDTF">2016-03-05T13:36:54Z</dcterms:modified>
</cp:coreProperties>
</file>