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73715-D2D2-4315-A5A0-FAD0852F092B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3C4AC-B1AF-4721-BA2D-8631D3AA1B9C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537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3C4AC-B1AF-4721-BA2D-8631D3AA1B9C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3874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448A-E824-4902-8523-DA6280E0DD73}" type="datetimeFigureOut">
              <a:rPr lang="sr-Latn-RS" smtClean="0"/>
              <a:t>12.11.2018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57FE-B3E5-4650-8C88-168C489F0BC5}" type="slidenum">
              <a:rPr lang="sr-Latn-RS" smtClean="0"/>
              <a:t>‹#›</a:t>
            </a:fld>
            <a:endParaRPr 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1.png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1.pn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1.pn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1.png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1.png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1.png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1.png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5" Type="http://schemas.openxmlformats.org/officeDocument/2006/relationships/image" Target="../media/image1.png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3.gi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6.gif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СРПСКИ ГРАМАТИКА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5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5"/>
    </mc:Choice>
    <mc:Fallback xmlns="">
      <p:transition spd="slow" advTm="15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ОДРИЧНЕ РЕЧЕНИЦЕ СА РЕЧЦОМ НЕ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ШТА СМО РЕКЛИ ОДРИЧЕ РЕЧЕНИЦЕ СУ ОНЕ У КОЈИМА НЕШТО НЕГИРАМО</a:t>
            </a:r>
          </a:p>
          <a:p>
            <a:endParaRPr lang="sr-Cyrl-RS" dirty="0"/>
          </a:p>
          <a:p>
            <a:r>
              <a:rPr lang="sr-Cyrl-RS" dirty="0"/>
              <a:t>ЗНАМ ПЕСМИЦУ.</a:t>
            </a:r>
          </a:p>
          <a:p>
            <a:r>
              <a:rPr lang="sr-Cyrl-RS" dirty="0"/>
              <a:t>МИЛАН ЈАШЕ КОЊА.</a:t>
            </a:r>
          </a:p>
          <a:p>
            <a:r>
              <a:rPr lang="sr-Cyrl-RS" dirty="0"/>
              <a:t>ПАДА КИША.</a:t>
            </a:r>
          </a:p>
          <a:p>
            <a:r>
              <a:rPr lang="sr-Cyrl-RS" dirty="0"/>
              <a:t>ТРЕНИРАМ ФУДБАЛ.</a:t>
            </a:r>
          </a:p>
          <a:p>
            <a:r>
              <a:rPr lang="sr-Cyrl-RS" dirty="0"/>
              <a:t>ПАДА СНЕГ!</a:t>
            </a:r>
          </a:p>
          <a:p>
            <a:r>
              <a:rPr lang="sr-Cyrl-RS" dirty="0"/>
              <a:t>ОНА ПЛЕШЕ.</a:t>
            </a:r>
          </a:p>
          <a:p>
            <a:endParaRPr lang="sr-Latn-RS" dirty="0"/>
          </a:p>
        </p:txBody>
      </p:sp>
      <p:pic>
        <p:nvPicPr>
          <p:cNvPr id="4098" name="Picture 2" descr="http://old.kopernet.org/~grzesiu/dane/gify/Garfield_pliki/Garfield__3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3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5"/>
    </mc:Choice>
    <mc:Fallback xmlns="">
      <p:transition spd="slow" advTm="42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УПИТНЕ РЕЧЕНИЦЕ СА РЕЧЦОМ ЛИ....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ПОСТАВИ ПИТАЊЕ УПОТРЕБОМ РЕЧЦЕ ЛИ</a:t>
            </a:r>
          </a:p>
          <a:p>
            <a:endParaRPr lang="sr-Cyrl-RS" dirty="0"/>
          </a:p>
          <a:p>
            <a:r>
              <a:rPr lang="sr-Cyrl-RS" dirty="0"/>
              <a:t>ЈОВАН МЕРИ.</a:t>
            </a:r>
          </a:p>
          <a:p>
            <a:r>
              <a:rPr lang="sr-Cyrl-RS" dirty="0"/>
              <a:t>ТАТА ВОЗИ АУТО.</a:t>
            </a:r>
          </a:p>
          <a:p>
            <a:r>
              <a:rPr lang="sr-Cyrl-RS" dirty="0"/>
              <a:t>ЛУКА ИДЕ У ШКОЛУ.</a:t>
            </a:r>
          </a:p>
          <a:p>
            <a:r>
              <a:rPr lang="sr-Cyrl-RS" dirty="0"/>
              <a:t>ДЕДА ИМА ШЕШИР.</a:t>
            </a:r>
          </a:p>
          <a:p>
            <a:r>
              <a:rPr lang="sr-Cyrl-RS" dirty="0"/>
              <a:t>ЛУКА ИДЕ НА МОРЕ.</a:t>
            </a:r>
          </a:p>
          <a:p>
            <a:r>
              <a:rPr lang="sr-Cyrl-RS" dirty="0"/>
              <a:t>ВОЛИМ ТОРТУ.</a:t>
            </a:r>
            <a:endParaRPr lang="sr-Latn-RS" dirty="0"/>
          </a:p>
        </p:txBody>
      </p:sp>
      <p:pic>
        <p:nvPicPr>
          <p:cNvPr id="3074" name="Picture 2" descr="http://old.kopernet.org/~grzesiu/dane/gify/Garfield_pliki/Garfield__15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3"/>
            <a:ext cx="3096344" cy="31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54"/>
    </mc:Choice>
    <mc:Fallback xmlns="">
      <p:transition spd="slow" advTm="42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ИМЕНИЦЕ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ИМЕНИЦЕ СУ РЕЧИ КОЈЕ ОЗНАЧАВАЈУ ИМЕНА</a:t>
            </a:r>
          </a:p>
          <a:p>
            <a:endParaRPr lang="sr-Cyrl-RS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sr-Cyrl-RS" dirty="0"/>
              <a:t>ЉУДИ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r-Cyrl-RS" dirty="0"/>
              <a:t>ПРЕДМЕТА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r-Cyrl-RS" dirty="0"/>
              <a:t>ПОЈАВА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sr-Cyrl-RS" dirty="0"/>
              <a:t>И СТВАРИ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RS" dirty="0"/>
          </a:p>
        </p:txBody>
      </p:sp>
      <p:pic>
        <p:nvPicPr>
          <p:cNvPr id="6146" name="Picture 2" descr="Резултат слика за animacije slik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304256" cy="225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1"/>
    </mc:Choice>
    <mc:Fallback xmlns="">
      <p:transition spd="slow" advTm="10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124745"/>
            <a:ext cx="7125112" cy="4734054"/>
          </a:xfrm>
        </p:spPr>
        <p:txBody>
          <a:bodyPr>
            <a:normAutofit lnSpcReduction="10000"/>
          </a:bodyPr>
          <a:lstStyle/>
          <a:p>
            <a:r>
              <a:rPr lang="sr-Cyrl-RS" sz="2400" dirty="0"/>
              <a:t>ВЛАСТИТА ИЛИ ЛИЧНА  ИМЕНА ЉУДИ, ГРАДОВА,РЕКА, ПЛАНИНА НАЗИВАМО ВЛАСТИТЕ ИМЕНИЦЕ И ПИШУ СЕ ВЕЛИКИМ СЛОВОМ</a:t>
            </a:r>
          </a:p>
          <a:p>
            <a:endParaRPr lang="sr-Cyrl-RS" dirty="0"/>
          </a:p>
          <a:p>
            <a:r>
              <a:rPr lang="sr-Cyrl-RS" dirty="0"/>
              <a:t>ПРИМЕР. </a:t>
            </a:r>
          </a:p>
          <a:p>
            <a:r>
              <a:rPr lang="sr-Cyrl-RS" dirty="0"/>
              <a:t>ЛУКА РАДОВИЋ</a:t>
            </a:r>
          </a:p>
          <a:p>
            <a:r>
              <a:rPr lang="sr-Cyrl-RS" dirty="0"/>
              <a:t>ВУК СТЕФАНОВИЋ </a:t>
            </a:r>
          </a:p>
          <a:p>
            <a:r>
              <a:rPr lang="sr-Cyrl-RS" dirty="0"/>
              <a:t>ИВАН ГУНДУЛИЋ</a:t>
            </a:r>
          </a:p>
          <a:p>
            <a:r>
              <a:rPr lang="sr-Cyrl-RS" dirty="0"/>
              <a:t>КУЦА </a:t>
            </a:r>
            <a:r>
              <a:rPr lang="sr-Cyrl-RS" u="sng" dirty="0"/>
              <a:t>ЛАЈКА</a:t>
            </a:r>
          </a:p>
          <a:p>
            <a:r>
              <a:rPr lang="sr-Cyrl-RS" dirty="0"/>
              <a:t>МАЦА </a:t>
            </a:r>
            <a:r>
              <a:rPr lang="sr-Cyrl-RS" u="sng" dirty="0"/>
              <a:t>ТУФНА</a:t>
            </a:r>
          </a:p>
          <a:p>
            <a:r>
              <a:rPr lang="sr-Cyrl-RS" dirty="0"/>
              <a:t>СЛОН </a:t>
            </a:r>
            <a:r>
              <a:rPr lang="sr-Cyrl-RS" u="sng" dirty="0"/>
              <a:t>ЋИРА</a:t>
            </a:r>
          </a:p>
          <a:p>
            <a:endParaRPr lang="sr-Cyrl-RS" u="sn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93"/>
    </mc:Choice>
    <mc:Fallback xmlns="">
      <p:transition spd="slow" advTm="46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980728"/>
            <a:ext cx="7125112" cy="5328591"/>
          </a:xfrm>
        </p:spPr>
        <p:txBody>
          <a:bodyPr>
            <a:normAutofit fontScale="85000" lnSpcReduction="10000"/>
          </a:bodyPr>
          <a:lstStyle/>
          <a:p>
            <a:r>
              <a:rPr lang="sr-Cyrl-RS" sz="2600" dirty="0"/>
              <a:t>ЗАЈЕДНИЧКЕ ИМЕНИЦЕ ОЗНАЧАВАЈУ ИМЕНА ВИШЕ БИЋА, ПРЕДМЕТА ИЛИ ПОЈАВА ИСТИХ ИЛИ СЛИЧНИХ ОСОБИНА И ПИШЕМО ИХ МАЛИМ СЛОВОМ</a:t>
            </a:r>
            <a:r>
              <a:rPr lang="sr-Cyrl-RS" dirty="0"/>
              <a:t>.</a:t>
            </a:r>
          </a:p>
          <a:p>
            <a:endParaRPr lang="sr-Cyrl-RS" dirty="0"/>
          </a:p>
          <a:p>
            <a:r>
              <a:rPr lang="sr-Cyrl-RS" dirty="0"/>
              <a:t>ПРИМЕР.</a:t>
            </a:r>
          </a:p>
          <a:p>
            <a:endParaRPr lang="sr-Cyrl-RS" dirty="0"/>
          </a:p>
          <a:p>
            <a:r>
              <a:rPr lang="sr-Cyrl-RS" dirty="0"/>
              <a:t>ДЕДА </a:t>
            </a:r>
          </a:p>
          <a:p>
            <a:r>
              <a:rPr lang="sr-Cyrl-RS" dirty="0"/>
              <a:t>ПАС</a:t>
            </a:r>
          </a:p>
          <a:p>
            <a:r>
              <a:rPr lang="sr-Cyrl-RS" dirty="0"/>
              <a:t>МАЧКА</a:t>
            </a:r>
          </a:p>
          <a:p>
            <a:r>
              <a:rPr lang="sr-Cyrl-RS" dirty="0"/>
              <a:t>КОМШИНИЦА</a:t>
            </a:r>
          </a:p>
          <a:p>
            <a:r>
              <a:rPr lang="sr-Cyrl-RS" dirty="0"/>
              <a:t>ЖИВОТИЊЕ</a:t>
            </a:r>
          </a:p>
          <a:p>
            <a:r>
              <a:rPr lang="sr-Cyrl-RS" dirty="0"/>
              <a:t>СТОЛИЦА</a:t>
            </a:r>
          </a:p>
          <a:p>
            <a:r>
              <a:rPr lang="sr-Cyrl-RS" dirty="0"/>
              <a:t>СВИЋЕ</a:t>
            </a:r>
          </a:p>
          <a:p>
            <a:r>
              <a:rPr lang="sr-Cyrl-RS" dirty="0"/>
              <a:t>МУЊА</a:t>
            </a:r>
          </a:p>
          <a:p>
            <a:r>
              <a:rPr lang="sr-Cyrl-RS" dirty="0"/>
              <a:t>СНЕГ</a:t>
            </a:r>
          </a:p>
          <a:p>
            <a:pPr marL="0" indent="0">
              <a:buNone/>
            </a:pPr>
            <a:endParaRPr lang="sr-Cyrl-RS" dirty="0"/>
          </a:p>
          <a:p>
            <a:endParaRPr lang="sr-Cyrl-RS" dirty="0"/>
          </a:p>
        </p:txBody>
      </p:sp>
      <p:pic>
        <p:nvPicPr>
          <p:cNvPr id="9218" name="Picture 2" descr="Сродна сли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5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84"/>
    </mc:Choice>
    <mc:Fallback xmlns="">
      <p:transition spd="slow" advTm="61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8640"/>
            <a:ext cx="7125112" cy="6192687"/>
          </a:xfrm>
        </p:spPr>
        <p:txBody>
          <a:bodyPr>
            <a:normAutofit/>
          </a:bodyPr>
          <a:lstStyle/>
          <a:p>
            <a:r>
              <a:rPr lang="sr-Cyrl-RS" sz="4000" dirty="0"/>
              <a:t>РАЗВРСТАЈМО ИХ</a:t>
            </a:r>
          </a:p>
          <a:p>
            <a:endParaRPr lang="sr-Cyrl-RS" dirty="0"/>
          </a:p>
          <a:p>
            <a:r>
              <a:rPr lang="sr-Cyrl-RS" dirty="0"/>
              <a:t>ДЕДА  - БИЋЕ</a:t>
            </a:r>
          </a:p>
          <a:p>
            <a:r>
              <a:rPr lang="sr-Cyrl-RS" dirty="0"/>
              <a:t>ПАС</a:t>
            </a:r>
          </a:p>
          <a:p>
            <a:r>
              <a:rPr lang="sr-Cyrl-RS" dirty="0"/>
              <a:t>МАЧКА</a:t>
            </a:r>
          </a:p>
          <a:p>
            <a:r>
              <a:rPr lang="sr-Cyrl-RS" dirty="0"/>
              <a:t>КОМШИНИЦА</a:t>
            </a:r>
          </a:p>
          <a:p>
            <a:r>
              <a:rPr lang="sr-Cyrl-RS" dirty="0"/>
              <a:t>ЖИВОТИЊЕ</a:t>
            </a:r>
          </a:p>
          <a:p>
            <a:r>
              <a:rPr lang="sr-Cyrl-RS" dirty="0"/>
              <a:t>СТОЛИЦА</a:t>
            </a:r>
          </a:p>
          <a:p>
            <a:r>
              <a:rPr lang="sr-Cyrl-RS" dirty="0"/>
              <a:t>СВИЋЕ - ПОЈАВА</a:t>
            </a:r>
          </a:p>
          <a:p>
            <a:r>
              <a:rPr lang="sr-Cyrl-RS" dirty="0"/>
              <a:t>МУЊА</a:t>
            </a:r>
          </a:p>
          <a:p>
            <a:r>
              <a:rPr lang="sr-Cyrl-RS" dirty="0"/>
              <a:t>СНЕГ</a:t>
            </a:r>
          </a:p>
          <a:p>
            <a:r>
              <a:rPr lang="sr-Cyrl-RS" dirty="0"/>
              <a:t>САТОВИ</a:t>
            </a:r>
          </a:p>
          <a:p>
            <a:pPr marL="0" indent="0">
              <a:buNone/>
            </a:pPr>
            <a:endParaRPr lang="sr-Cyrl-RS" dirty="0"/>
          </a:p>
          <a:p>
            <a:endParaRPr lang="sr-Latn-RS" dirty="0"/>
          </a:p>
        </p:txBody>
      </p:sp>
      <p:pic>
        <p:nvPicPr>
          <p:cNvPr id="10242" name="Picture 2" descr="Сродна сл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67277"/>
            <a:ext cx="49815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0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15"/>
    </mc:Choice>
    <mc:Fallback xmlns="">
      <p:transition spd="slow" advTm="72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ЈЕДНИНА И МНОЖИНА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9"/>
            <a:ext cx="7595003" cy="4336106"/>
          </a:xfrm>
        </p:spPr>
        <p:txBody>
          <a:bodyPr/>
          <a:lstStyle/>
          <a:p>
            <a:r>
              <a:rPr lang="sr-Cyrl-RS" dirty="0"/>
              <a:t>ИМЕНИЦЕ У ЈЕДНИНИ И У МНОЖИНИ</a:t>
            </a:r>
          </a:p>
          <a:p>
            <a:r>
              <a:rPr lang="sr-Cyrl-RS" u="sng" dirty="0"/>
              <a:t>ЈЕДНИНА</a:t>
            </a:r>
            <a:r>
              <a:rPr lang="sr-Cyrl-RS" dirty="0"/>
              <a:t> ЈЕ ПОЈАМ ЗА ЈЕДАН (ДЕЧАК, АУТО, САТ)</a:t>
            </a:r>
          </a:p>
          <a:p>
            <a:r>
              <a:rPr lang="sr-Cyrl-RS" u="sng" dirty="0"/>
              <a:t>МНОЖИНА</a:t>
            </a:r>
            <a:r>
              <a:rPr lang="sr-Cyrl-RS" dirty="0"/>
              <a:t> ЈЕ ПОЈАМ ЗА ГРУПУ ИЛИ ВИШЕ ИСТИХ СТВАРИ, ПРЕДМЕТА, ЉУДИ (ДЕЧАЦИ, АУТОМОБИЛИ, САТОВИ)</a:t>
            </a:r>
          </a:p>
          <a:p>
            <a:endParaRPr lang="sr-Cyrl-RS" dirty="0"/>
          </a:p>
          <a:p>
            <a:r>
              <a:rPr lang="sr-Cyrl-RS" dirty="0"/>
              <a:t>ДЕЧАК                                                           ДЕЧАЦИ</a:t>
            </a:r>
            <a:endParaRPr lang="sr-Latn-RS" dirty="0"/>
          </a:p>
        </p:txBody>
      </p:sp>
      <p:pic>
        <p:nvPicPr>
          <p:cNvPr id="7170" name="Picture 2" descr="Резултат слика за slike DEC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2372370" cy="13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родна сл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89073"/>
            <a:ext cx="2232248" cy="14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72"/>
    </mc:Choice>
    <mc:Fallback xmlns="">
      <p:transition spd="slow" advTm="40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924475"/>
          </a:xfrm>
        </p:spPr>
        <p:txBody>
          <a:bodyPr/>
          <a:lstStyle/>
          <a:p>
            <a:r>
              <a:rPr lang="sr-Cyrl-RS" dirty="0"/>
              <a:t>ПРОВЕЖБАЈМО- КАЖИ ЈЕДНИНУ ИЛИ МОЖИНУ ОД ПОНИЂЕНИХ РЕЧИ: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89991"/>
          </a:xfrm>
        </p:spPr>
        <p:txBody>
          <a:bodyPr>
            <a:normAutofit/>
          </a:bodyPr>
          <a:lstStyle/>
          <a:p>
            <a:r>
              <a:rPr lang="sr-Cyrl-RS" dirty="0"/>
              <a:t>КУЋА</a:t>
            </a:r>
          </a:p>
          <a:p>
            <a:r>
              <a:rPr lang="sr-Cyrl-RS" dirty="0"/>
              <a:t>СТОЛОВИ</a:t>
            </a:r>
          </a:p>
          <a:p>
            <a:r>
              <a:rPr lang="sr-Cyrl-RS" dirty="0"/>
              <a:t>СТОЛИЦА</a:t>
            </a:r>
          </a:p>
          <a:p>
            <a:r>
              <a:rPr lang="sr-Cyrl-RS" dirty="0"/>
              <a:t>РИБЕ</a:t>
            </a:r>
          </a:p>
          <a:p>
            <a:r>
              <a:rPr lang="sr-Cyrl-RS" dirty="0"/>
              <a:t>ТОРБА</a:t>
            </a:r>
          </a:p>
          <a:p>
            <a:r>
              <a:rPr lang="sr-Cyrl-RS" dirty="0"/>
              <a:t>КОЛАЋИ</a:t>
            </a:r>
          </a:p>
          <a:p>
            <a:r>
              <a:rPr lang="sr-Cyrl-RS" dirty="0"/>
              <a:t>ПРОЗОР</a:t>
            </a:r>
          </a:p>
          <a:p>
            <a:r>
              <a:rPr lang="sr-Cyrl-RS" dirty="0"/>
              <a:t>ШКОЛЕ</a:t>
            </a:r>
          </a:p>
          <a:p>
            <a:r>
              <a:rPr lang="sr-Cyrl-RS" dirty="0"/>
              <a:t>ЈАГЊЕ</a:t>
            </a:r>
          </a:p>
          <a:p>
            <a:r>
              <a:rPr lang="sr-Cyrl-RS" dirty="0"/>
              <a:t>ПЕШАК</a:t>
            </a:r>
          </a:p>
          <a:p>
            <a:r>
              <a:rPr lang="sr-Cyrl-RS" dirty="0"/>
              <a:t>ВЕТРОВИ</a:t>
            </a:r>
          </a:p>
        </p:txBody>
      </p:sp>
      <p:pic>
        <p:nvPicPr>
          <p:cNvPr id="11266" name="Picture 2" descr="Резултат слика за animacije slik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42" y="2348880"/>
            <a:ext cx="41764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22"/>
    </mc:Choice>
    <mc:Fallback xmlns="">
      <p:transition spd="slow" advTm="43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РОД ИМЕНИЦА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ИМАМО ТРИ РОДА А ТО СУ:</a:t>
            </a:r>
          </a:p>
          <a:p>
            <a:endParaRPr lang="sr-Cyrl-RS" dirty="0"/>
          </a:p>
          <a:p>
            <a:r>
              <a:rPr lang="sr-Cyrl-RS" dirty="0"/>
              <a:t>МУШКИ РОД – ТАЈ  </a:t>
            </a:r>
            <a:r>
              <a:rPr lang="sr-Cyrl-RS" dirty="0">
                <a:solidFill>
                  <a:srgbClr val="FF0000"/>
                </a:solidFill>
              </a:rPr>
              <a:t>ТАТА</a:t>
            </a:r>
          </a:p>
          <a:p>
            <a:r>
              <a:rPr lang="sr-Cyrl-RS" dirty="0"/>
              <a:t>ЖЕНСКИ РОД – ТА  </a:t>
            </a:r>
            <a:r>
              <a:rPr lang="sr-Cyrl-RS" dirty="0">
                <a:solidFill>
                  <a:srgbClr val="FF0000"/>
                </a:solidFill>
              </a:rPr>
              <a:t>МАМА </a:t>
            </a:r>
          </a:p>
          <a:p>
            <a:r>
              <a:rPr lang="sr-Cyrl-RS" dirty="0"/>
              <a:t>И СРЕДЊИ РОД  - ТО </a:t>
            </a:r>
            <a:r>
              <a:rPr lang="sr-Cyrl-RS" dirty="0">
                <a:solidFill>
                  <a:srgbClr val="FF0000"/>
                </a:solidFill>
              </a:rPr>
              <a:t>ДЕТЕ </a:t>
            </a:r>
          </a:p>
          <a:p>
            <a:endParaRPr lang="sr-Cyrl-RS" dirty="0"/>
          </a:p>
          <a:p>
            <a:r>
              <a:rPr lang="sr-Cyrl-RS" dirty="0"/>
              <a:t>У ОДРЕЂИВАЊУ РОДА КОРИСТИМО РЕЧИ </a:t>
            </a:r>
            <a:r>
              <a:rPr lang="sr-Cyrl-RS" sz="2800" dirty="0"/>
              <a:t>ТАЈ</a:t>
            </a:r>
            <a:r>
              <a:rPr lang="sr-Cyrl-RS" dirty="0"/>
              <a:t> ЗА МУШКИ РОД, </a:t>
            </a:r>
            <a:r>
              <a:rPr lang="sr-Cyrl-RS" sz="2400" dirty="0"/>
              <a:t>ТА  </a:t>
            </a:r>
            <a:r>
              <a:rPr lang="sr-Cyrl-RS" dirty="0"/>
              <a:t>ЗА ЖЕНСКИ РОД И </a:t>
            </a:r>
            <a:r>
              <a:rPr lang="sr-Cyrl-RS" sz="2800" dirty="0"/>
              <a:t>ТО</a:t>
            </a:r>
            <a:r>
              <a:rPr lang="sr-Cyrl-RS" dirty="0"/>
              <a:t> ЗА СРЕДЊИ РОД</a:t>
            </a:r>
            <a:endParaRPr lang="sr-Cyrl-RS" sz="24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7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50"/>
    </mc:Choice>
    <mc:Fallback xmlns="">
      <p:transition spd="slow" advTm="37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ПРОВЕЖБАЈМО ЗАЈЕДНО:</a:t>
            </a:r>
            <a:br>
              <a:rPr lang="sr-Cyrl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КАПА </a:t>
            </a:r>
          </a:p>
          <a:p>
            <a:r>
              <a:rPr lang="sr-Cyrl-RS" dirty="0"/>
              <a:t>НЕБО</a:t>
            </a:r>
          </a:p>
          <a:p>
            <a:r>
              <a:rPr lang="sr-Cyrl-RS" dirty="0"/>
              <a:t>ЦИПЕЛА</a:t>
            </a:r>
          </a:p>
          <a:p>
            <a:r>
              <a:rPr lang="sr-Cyrl-RS" dirty="0"/>
              <a:t>ДЕТЕ</a:t>
            </a:r>
          </a:p>
          <a:p>
            <a:r>
              <a:rPr lang="sr-Cyrl-RS" dirty="0"/>
              <a:t>СИЈАЛИЦА</a:t>
            </a:r>
          </a:p>
          <a:p>
            <a:r>
              <a:rPr lang="sr-Cyrl-RS" dirty="0"/>
              <a:t>ОГЛЕДАЛО</a:t>
            </a:r>
          </a:p>
          <a:p>
            <a:r>
              <a:rPr lang="sr-Cyrl-RS" dirty="0"/>
              <a:t>МИШ</a:t>
            </a:r>
          </a:p>
          <a:p>
            <a:r>
              <a:rPr lang="sr-Cyrl-RS" dirty="0"/>
              <a:t>МАЧКА</a:t>
            </a:r>
          </a:p>
          <a:p>
            <a:r>
              <a:rPr lang="sr-Cyrl-RS" dirty="0"/>
              <a:t>ЛУКА</a:t>
            </a:r>
          </a:p>
        </p:txBody>
      </p:sp>
      <p:pic>
        <p:nvPicPr>
          <p:cNvPr id="12290" name="Picture 2" descr="Сродна сли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79904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918"/>
    </mc:Choice>
    <mc:Fallback xmlns="">
      <p:transition spd="slow" advTm="131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6514885" cy="4337452"/>
          </a:xfrm>
        </p:spPr>
        <p:txBody>
          <a:bodyPr/>
          <a:lstStyle/>
          <a:p>
            <a:r>
              <a:rPr lang="sr-Cyrl-RS" dirty="0"/>
              <a:t>ХАЈДЕМО ДА СЕ ПОДСЕТИМО </a:t>
            </a:r>
            <a:br>
              <a:rPr lang="sr-Cyrl-RS" dirty="0"/>
            </a:br>
            <a:r>
              <a:rPr lang="sr-Cyrl-RS" dirty="0"/>
              <a:t>ШТА СМО СВЕ НАУЧИЛИ</a:t>
            </a:r>
            <a:r>
              <a:rPr lang="sr-Latn-RS" dirty="0"/>
              <a:t> </a:t>
            </a:r>
            <a:r>
              <a:rPr lang="sr-Cyrl-RS" dirty="0"/>
              <a:t>?????</a:t>
            </a:r>
            <a:endParaRPr lang="sr-Latn-RS" dirty="0"/>
          </a:p>
        </p:txBody>
      </p:sp>
      <p:pic>
        <p:nvPicPr>
          <p:cNvPr id="8194" name="Picture 2" descr="Резултат слика за animacije slik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19499"/>
            <a:ext cx="4464496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1"/>
    </mc:Choice>
    <mc:Fallback xmlns="">
      <p:transition spd="slow" advTm="4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ВРЕМЕ ВРШЕЊА РАДЊЕ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800" dirty="0"/>
              <a:t>ВРЕМЕНА ДЕЛИМО НА:</a:t>
            </a:r>
          </a:p>
          <a:p>
            <a:endParaRPr lang="sr-Cyrl-RS" sz="2800" dirty="0"/>
          </a:p>
          <a:p>
            <a:r>
              <a:rPr lang="sr-Cyrl-RS" dirty="0"/>
              <a:t>САДАШЊЕ ВРЕМЕ – САДА СЕ ДЕШАВА</a:t>
            </a:r>
          </a:p>
          <a:p>
            <a:r>
              <a:rPr lang="sr-Cyrl-RS" dirty="0"/>
              <a:t>БУДУЋЕ ВРЕМЕ- ТЕК ЋЕ СЕ ДЕШАВАТИ</a:t>
            </a:r>
          </a:p>
          <a:p>
            <a:r>
              <a:rPr lang="sr-Cyrl-RS" dirty="0"/>
              <a:t>ПРОШЛО ВРЕМЕ – ДЕШАВАЊЕ ЈЕ ВЕЋ ПРОШЛО ЗАВРШИЛО СЕ.</a:t>
            </a:r>
            <a:endParaRPr lang="sr-Latn-RS" dirty="0"/>
          </a:p>
        </p:txBody>
      </p:sp>
      <p:pic>
        <p:nvPicPr>
          <p:cNvPr id="13314" name="Picture 2" descr="Резултат слика за animacije slik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3"/>
    </mc:Choice>
    <mc:Fallback xmlns="">
      <p:transition spd="slow" advTm="16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ПРОВЕЖБАЈМО ЗАЈЕДНО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ЗЕКА ТРАЖИ КУПУС.</a:t>
            </a:r>
          </a:p>
          <a:p>
            <a:r>
              <a:rPr lang="sr-Cyrl-RS" dirty="0"/>
              <a:t>МЕДА СПАВА У ШУМИ.</a:t>
            </a:r>
          </a:p>
          <a:p>
            <a:r>
              <a:rPr lang="sr-Cyrl-RS" dirty="0"/>
              <a:t>ЛИЈА ЈЕ У СЕЛУ.</a:t>
            </a:r>
          </a:p>
          <a:p>
            <a:r>
              <a:rPr lang="sr-Cyrl-RS" dirty="0"/>
              <a:t>МИРА ЋЕ ПИСАТИ ПИСМО.</a:t>
            </a:r>
          </a:p>
          <a:p>
            <a:r>
              <a:rPr lang="sr-Cyrl-RS" dirty="0"/>
              <a:t>НЕША УЧИ ПЕСМЦУ.</a:t>
            </a:r>
          </a:p>
          <a:p>
            <a:r>
              <a:rPr lang="sr-Cyrl-RS" dirty="0"/>
              <a:t>ПАВЛЕ ЈЕ КУПИО ЛОПТУ.</a:t>
            </a:r>
          </a:p>
          <a:p>
            <a:r>
              <a:rPr lang="sr-Cyrl-RS" dirty="0"/>
              <a:t>МИЛОШ ЈЕ ДУВАО СВЕЋИЦЕ НА ТОРТИ.</a:t>
            </a:r>
          </a:p>
          <a:p>
            <a:r>
              <a:rPr lang="sr-Cyrl-RS" dirty="0"/>
              <a:t>ДАНАС ЈЕ ГРЕЈАЛО СУНЦЕ.</a:t>
            </a:r>
            <a:endParaRPr lang="sr-Latn-RS" dirty="0"/>
          </a:p>
        </p:txBody>
      </p:sp>
      <p:pic>
        <p:nvPicPr>
          <p:cNvPr id="14338" name="Picture 2" descr="Резултат слика за animacije slik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43"/>
    </mc:Choice>
    <mc:Fallback xmlns="">
      <p:transition spd="slow" advTm="100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ГЛАГОЛИ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ГЛАГОЛИ У РЕЧЕНИЦИ ОЗНАЧАВАЈУ:</a:t>
            </a:r>
          </a:p>
          <a:p>
            <a:endParaRPr lang="sr-Cyrl-RS" dirty="0"/>
          </a:p>
          <a:p>
            <a:r>
              <a:rPr lang="sr-Cyrl-RS" dirty="0"/>
              <a:t> РАДЊУ КОЈУ НЕКО ВРШИ У РЕЧЕНИЦИ (ТРЧИ, ЧИТА, ПЕВА) </a:t>
            </a:r>
          </a:p>
          <a:p>
            <a:r>
              <a:rPr lang="sr-Cyrl-RS" dirty="0"/>
              <a:t> СТАЊЕ У КОМЕ СЕ НЕКО ИЛИ НЕШТО НАЛАЗИ (МИСЛИ, ВОЛИ, СВИРА)</a:t>
            </a:r>
          </a:p>
          <a:p>
            <a:endParaRPr lang="sr-Cyrl-RS" dirty="0"/>
          </a:p>
          <a:p>
            <a:r>
              <a:rPr lang="sr-Cyrl-RS" dirty="0"/>
              <a:t> И ЗБИВАЊЕ   У ПРИРОДИ (ДУВАТИ, РОСИТИ,СЕВАТИ)</a:t>
            </a:r>
          </a:p>
          <a:p>
            <a:endParaRPr lang="sr-Latn-RS" dirty="0"/>
          </a:p>
        </p:txBody>
      </p:sp>
      <p:pic>
        <p:nvPicPr>
          <p:cNvPr id="15362" name="Picture 2" descr="Сродна сли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8680"/>
            <a:ext cx="1714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42"/>
    </mc:Choice>
    <mc:Fallback xmlns="">
      <p:transition spd="slow" advTm="23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ПРОНАЂИ ГЛАЛОЛЕ У РЕЧЕНИЦАМА: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ПЕТАР ПЕЦА НА РЕЦИ.</a:t>
            </a:r>
          </a:p>
          <a:p>
            <a:r>
              <a:rPr lang="sr-Cyrl-RS" dirty="0"/>
              <a:t>МАМА ЋЕ КУВАТИ РУЧАК.</a:t>
            </a:r>
          </a:p>
          <a:p>
            <a:r>
              <a:rPr lang="sr-Cyrl-RS" dirty="0"/>
              <a:t>ПАВЛЕ ЈЕ ЧИТАО ЛЕКТИРУ.</a:t>
            </a:r>
          </a:p>
          <a:p>
            <a:r>
              <a:rPr lang="sr-Cyrl-RS" dirty="0"/>
              <a:t>МИРА ПИШЕ ПИСМО.</a:t>
            </a:r>
          </a:p>
          <a:p>
            <a:r>
              <a:rPr lang="sr-Cyrl-RS" dirty="0"/>
              <a:t>НЕША ЋЕ УЧИТИ ПЕСМУ.</a:t>
            </a:r>
          </a:p>
          <a:p>
            <a:r>
              <a:rPr lang="sr-Cyrl-RS" dirty="0"/>
              <a:t>НАПОЉУ ЈЕ ДУВАО ВЕТАР.</a:t>
            </a:r>
            <a:endParaRPr lang="sr-Latn-RS" dirty="0"/>
          </a:p>
        </p:txBody>
      </p:sp>
      <p:pic>
        <p:nvPicPr>
          <p:cNvPr id="16386" name="Picture 2" descr="Сродна сли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08" y="1628800"/>
            <a:ext cx="3874740" cy="44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41"/>
    </mc:Choice>
    <mc:Fallback xmlns="">
      <p:transition spd="slow" advTm="52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РЕКЛИ СМО ДА ГЛАЛОЛИ ОЗНАЧАВАЈУ РАДЊУ, СТАЊЕ И ЗБИВАЊЕ.</a:t>
            </a:r>
          </a:p>
          <a:p>
            <a:endParaRPr lang="sr-Cyrl-RS" dirty="0"/>
          </a:p>
          <a:p>
            <a:r>
              <a:rPr lang="sr-Cyrl-RS" dirty="0"/>
              <a:t>РАДЊА : ТРЧИ, ЧИТАМО, ЈЕ РУЧАО, ХОДАО....</a:t>
            </a:r>
          </a:p>
          <a:p>
            <a:endParaRPr lang="sr-Cyrl-RS" dirty="0"/>
          </a:p>
          <a:p>
            <a:r>
              <a:rPr lang="sr-Cyrl-RS" dirty="0"/>
              <a:t>СТАЊЕ: ЛЕЖАТИ, ГУРАТИ, САЊАТИ, ГЛЕДАЋЕМО, СПАВАЈТЕ....</a:t>
            </a:r>
          </a:p>
          <a:p>
            <a:endParaRPr lang="sr-Cyrl-RS" dirty="0"/>
          </a:p>
          <a:p>
            <a:r>
              <a:rPr lang="sr-Cyrl-RS" dirty="0"/>
              <a:t>ЗБИВАЊЕ: ГРМЕТИ, СЕВАЋЕ, ПЉУШТАЛО ЈЕ, ВЕЈЕ ...</a:t>
            </a:r>
          </a:p>
          <a:p>
            <a:endParaRPr lang="sr-Cyrl-RS" dirty="0"/>
          </a:p>
          <a:p>
            <a:endParaRPr lang="sr-Cyrl-RS" dirty="0"/>
          </a:p>
          <a:p>
            <a:endParaRPr lang="sr-Latn-R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60"/>
    </mc:Choice>
    <mc:Fallback xmlns="">
      <p:transition spd="slow" advTm="39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9"/>
            <a:ext cx="7992887" cy="6264696"/>
          </a:xfrm>
        </p:spPr>
        <p:txBody>
          <a:bodyPr/>
          <a:lstStyle/>
          <a:p>
            <a:r>
              <a:rPr lang="sr-Cyrl-RS" dirty="0"/>
              <a:t>КОД ГЛАГОЛА ТАКОЂЕ ПОСТОЈЕ ВРЕМЕНА: САДАШЊЕ ВРЕМЕ, ПРОШЛО ВРЕМЕ И БУДУЋЕ ВРЕМЕ.</a:t>
            </a:r>
          </a:p>
          <a:p>
            <a:endParaRPr lang="sr-Cyrl-RS" dirty="0"/>
          </a:p>
          <a:p>
            <a:r>
              <a:rPr lang="sr-Cyrl-RS" dirty="0"/>
              <a:t>ПРИМЕРИ:</a:t>
            </a:r>
          </a:p>
          <a:p>
            <a:endParaRPr lang="sr-Cyrl-RS" dirty="0"/>
          </a:p>
          <a:p>
            <a:r>
              <a:rPr lang="sr-Cyrl-RS" dirty="0"/>
              <a:t>ПИШЕ – ПИСАО ЈЕ – ПИСАЋЕ </a:t>
            </a:r>
          </a:p>
          <a:p>
            <a:r>
              <a:rPr lang="sr-Cyrl-RS" dirty="0"/>
              <a:t>ПЕВАМ – ПЕВАО САМ – ПЕВАЋУ</a:t>
            </a:r>
          </a:p>
          <a:p>
            <a:r>
              <a:rPr lang="sr-Cyrl-RS" dirty="0"/>
              <a:t>ПАДА КИША – ПАДАЛА ЈЕ КИША – ПАДА ЋЕ КИША</a:t>
            </a:r>
          </a:p>
          <a:p>
            <a:r>
              <a:rPr lang="sr-Cyrl-RS" dirty="0"/>
              <a:t>ДУВА ВЕТАР – ДУВАО ЈЕ ВЕТАР – ДУВАЋЕ ВЕТАР</a:t>
            </a:r>
          </a:p>
          <a:p>
            <a:r>
              <a:rPr lang="sr-Cyrl-RS" dirty="0"/>
              <a:t>СВИРАМ ХАРМОНИКУ – СВИРАО САМ ХАРМОНИКУ-  СВИРАЋУ ХАРМОНИКУ</a:t>
            </a:r>
            <a:endParaRPr lang="sr-Latn-R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02"/>
    </mc:Choice>
    <mc:Fallback xmlns="">
      <p:transition spd="slow" advTm="83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РЕЧИЦА НЕ  УЗ ГЛАГОЛЕ..</a:t>
            </a:r>
            <a:br>
              <a:rPr lang="sr-Cyrl-RS" dirty="0"/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ПРАВИЛО ЈЕ ДА СЕ РЕЧЦА НЕ ПИШЕ ОДВОЈЕНО ОД ГЛАГОЛА ИЗУЗЕВ У РЕЧИМА НЕЋУ, НЕМАМ, НЕМОЈ, НИСАМ.</a:t>
            </a:r>
          </a:p>
          <a:p>
            <a:endParaRPr lang="sr-Cyrl-RS" dirty="0"/>
          </a:p>
          <a:p>
            <a:r>
              <a:rPr lang="sr-Cyrl-RS" dirty="0"/>
              <a:t>ПРИМЕРИ ОДВОЈЕНО:</a:t>
            </a:r>
          </a:p>
          <a:p>
            <a:endParaRPr lang="sr-Cyrl-RS" dirty="0"/>
          </a:p>
          <a:p>
            <a:r>
              <a:rPr lang="sr-Cyrl-RS" dirty="0"/>
              <a:t>НЕ ГАЛАМИ!</a:t>
            </a:r>
          </a:p>
          <a:p>
            <a:r>
              <a:rPr lang="sr-Cyrl-RS" dirty="0"/>
              <a:t>НЕ ГУРАЈ СЕ !</a:t>
            </a:r>
          </a:p>
          <a:p>
            <a:r>
              <a:rPr lang="sr-Cyrl-RS" dirty="0"/>
              <a:t>ЕНА НЕ ДОЛАЗИ.</a:t>
            </a:r>
          </a:p>
          <a:p>
            <a:r>
              <a:rPr lang="sr-Cyrl-RS" dirty="0"/>
              <a:t>МИРА НЕ ПИШЕ.</a:t>
            </a:r>
            <a:endParaRPr lang="sr-Latn-R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42"/>
    </mc:Choice>
    <mc:Fallback xmlns="">
      <p:transition spd="slow" advTm="31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РЕЧЦА НЕ СПОЈЕНО: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ПРИМЕРИ КАДА СЕ ПРИМЕЊУЈЕ СПОЈЕНО:</a:t>
            </a:r>
          </a:p>
          <a:p>
            <a:endParaRPr lang="sr-Cyrl-RS" dirty="0"/>
          </a:p>
          <a:p>
            <a:r>
              <a:rPr lang="sr-Cyrl-RS" dirty="0"/>
              <a:t>НЕМАМ ВРЕМЕНА.</a:t>
            </a:r>
          </a:p>
          <a:p>
            <a:r>
              <a:rPr lang="sr-Cyrl-RS" dirty="0"/>
              <a:t>НЕЋУ ДА СЕ ИГРАМ.</a:t>
            </a:r>
          </a:p>
          <a:p>
            <a:r>
              <a:rPr lang="sr-Cyrl-RS" dirty="0"/>
              <a:t>НЕЋЕШ ДА ИДЕШ СА НАМА.</a:t>
            </a:r>
          </a:p>
          <a:p>
            <a:r>
              <a:rPr lang="sr-Cyrl-RS" dirty="0"/>
              <a:t>НИСАМ СТИГАО НА ВРЕМЕ.</a:t>
            </a:r>
            <a:endParaRPr lang="sr-Latn-R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18"/>
    </mc:Choice>
    <mc:Fallback xmlns="">
      <p:transition spd="slow" advTm="33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908721"/>
            <a:ext cx="7125112" cy="4950078"/>
          </a:xfrm>
        </p:spPr>
        <p:txBody>
          <a:bodyPr/>
          <a:lstStyle/>
          <a:p>
            <a:r>
              <a:rPr lang="sr-Cyrl-RS" dirty="0"/>
              <a:t>ШТА ЈЕ ТО РЕЧ?</a:t>
            </a:r>
          </a:p>
          <a:p>
            <a:endParaRPr lang="sr-Cyrl-RS" dirty="0"/>
          </a:p>
          <a:p>
            <a:r>
              <a:rPr lang="sr-Cyrl-RS" dirty="0"/>
              <a:t>ШТА ЈЕ РЕЧЕНИЦА? </a:t>
            </a:r>
          </a:p>
          <a:p>
            <a:endParaRPr lang="sr-Cyrl-RS" dirty="0"/>
          </a:p>
          <a:p>
            <a:r>
              <a:rPr lang="sr-Cyrl-RS" dirty="0"/>
              <a:t>КАКО ДЕЛИМО РЕЧЕНИЦЕ ПО ЗНАЧЕЊУ И ОБЛИКУ</a:t>
            </a:r>
          </a:p>
          <a:p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endParaRPr lang="sr-Cyrl-RS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032" name="Picture 8" descr="Резултат слика за animacije slik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4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2"/>
    </mc:Choice>
    <mc:Fallback xmlns="">
      <p:transition spd="slow" advTm="24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РЕЧЕНИЦЕ ПО ЗНАЧЕЊУ ДЕЛИМО НА 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4426653" cy="40514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sz="3600" dirty="0"/>
              <a:t>ОБАВЕШТАЈНЕ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3600" dirty="0"/>
              <a:t>УПИТНЕ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3600" dirty="0"/>
              <a:t>УЗВИЧНЕ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3600" dirty="0"/>
              <a:t>И ЗАПОВЕДНЕ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386278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/>
              <a:t>!</a:t>
            </a:r>
            <a:endParaRPr lang="sr-Latn-R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452864" y="29417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306896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/>
              <a:t>?</a:t>
            </a:r>
            <a:endParaRPr lang="sr-Latn-R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234888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/>
              <a:t>.</a:t>
            </a:r>
            <a:endParaRPr lang="sr-Latn-R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450912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/>
              <a:t>!</a:t>
            </a:r>
            <a:endParaRPr lang="sr-Latn-RS" sz="4000" dirty="0"/>
          </a:p>
        </p:txBody>
      </p:sp>
      <p:pic>
        <p:nvPicPr>
          <p:cNvPr id="2050" name="Picture 2" descr="Сродна слик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05603"/>
            <a:ext cx="1857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93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5"/>
    </mc:Choice>
    <mc:Fallback xmlns="">
      <p:transition spd="slow" advTm="14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RS" sz="2800" dirty="0"/>
              <a:t>ОБАВЕШТАЈНИМ РЕЧЕНИЦАМА НЕШТО ИЛИ НЕКОГ ___________________</a:t>
            </a:r>
          </a:p>
          <a:p>
            <a:r>
              <a:rPr lang="sr-Cyrl-RS" sz="2800" dirty="0"/>
              <a:t>УПИТНИМ РЕЧЕНИЦАМА НЕШТО ________________________</a:t>
            </a:r>
          </a:p>
          <a:p>
            <a:r>
              <a:rPr lang="sr-Cyrl-RS" sz="2800" dirty="0"/>
              <a:t>УЗВИЧНИМ РЕЧЕНИЦАМА ______________________</a:t>
            </a:r>
          </a:p>
          <a:p>
            <a:endParaRPr lang="sr-Cyrl-RS" sz="2800" dirty="0"/>
          </a:p>
          <a:p>
            <a:r>
              <a:rPr lang="sr-Cyrl-RS" sz="2800" dirty="0"/>
              <a:t>И ЗАПОВЕДНИМ РЕЧЕНИЦАМА НЕШТО ЗАПОВЕДАМО ИЛИ НАРЕЂУЈЕМО </a:t>
            </a:r>
          </a:p>
          <a:p>
            <a:pPr marL="0" indent="0">
              <a:buNone/>
            </a:pPr>
            <a:endParaRPr lang="sr-Cyrl-RS" sz="2800" dirty="0"/>
          </a:p>
          <a:p>
            <a:pPr marL="0" indent="0">
              <a:buNone/>
            </a:pPr>
            <a:endParaRPr lang="sr-Latn-RS" sz="2800" dirty="0"/>
          </a:p>
        </p:txBody>
      </p:sp>
      <p:pic>
        <p:nvPicPr>
          <p:cNvPr id="3074" name="Picture 2" descr="Сродна слика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562474"/>
            <a:ext cx="18478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6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01"/>
    </mc:Choice>
    <mc:Fallback xmlns="">
      <p:transition spd="slow" advTm="30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ПРЕПОЗНАЈМО РЕЧЕНИЦЕ ПО ЗНАЧЕЊУ: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ПАДА СНЕГ !</a:t>
            </a:r>
          </a:p>
          <a:p>
            <a:r>
              <a:rPr lang="sr-Cyrl-RS" dirty="0"/>
              <a:t>ЗАШТО СИ ОТИШЛА?</a:t>
            </a:r>
          </a:p>
          <a:p>
            <a:r>
              <a:rPr lang="sr-Cyrl-RS" dirty="0"/>
              <a:t>ТИ СИ СЕ ИЗГУБИО!</a:t>
            </a:r>
          </a:p>
          <a:p>
            <a:r>
              <a:rPr lang="sr-Cyrl-RS" dirty="0"/>
              <a:t>ДА ЛИ СИ ВИДЕО ДУГУ </a:t>
            </a:r>
          </a:p>
          <a:p>
            <a:r>
              <a:rPr lang="sr-Cyrl-RS" dirty="0"/>
              <a:t>ЈУЧЕ САМ БИЛА У БИОСКОПУ</a:t>
            </a:r>
          </a:p>
          <a:p>
            <a:r>
              <a:rPr lang="sr-Cyrl-RS" dirty="0"/>
              <a:t>МИШО, ПИШИ ДОМАЋИ ЗАДАТАК</a:t>
            </a:r>
          </a:p>
          <a:p>
            <a:r>
              <a:rPr lang="sr-Cyrl-RS" dirty="0"/>
              <a:t>УРА, ИДЕМО НА ИЗЛЕТ </a:t>
            </a:r>
          </a:p>
          <a:p>
            <a:r>
              <a:rPr lang="sr-Cyrl-RS" dirty="0"/>
              <a:t>ЈА ЖИВИМ У НИШУ</a:t>
            </a:r>
          </a:p>
        </p:txBody>
      </p:sp>
      <p:pic>
        <p:nvPicPr>
          <p:cNvPr id="1026" name="Picture 2" descr="Резултат слика за animacije slik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3168352" cy="38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4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64"/>
    </mc:Choice>
    <mc:Fallback xmlns="">
      <p:transition spd="slow" advTm="80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РЕЧЕНИЦЕ ПО ОБЛИКУ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ДЕЛИМО НА ПОТВРДНЕ – КАДА СЕ НЕШТО ПОТВРЂУЈЕ, </a:t>
            </a:r>
          </a:p>
          <a:p>
            <a:r>
              <a:rPr lang="sr-Cyrl-RS" dirty="0"/>
              <a:t>И НА ОДРИЧНЕ – КАДА  СЕ НЕШТО НЕГИРА</a:t>
            </a:r>
          </a:p>
          <a:p>
            <a:endParaRPr lang="sr-Cyrl-RS" dirty="0"/>
          </a:p>
          <a:p>
            <a:r>
              <a:rPr lang="sr-Cyrl-RS" dirty="0"/>
              <a:t>ПРИМЕР.</a:t>
            </a:r>
          </a:p>
          <a:p>
            <a:r>
              <a:rPr lang="sr-Cyrl-RS" u="sng" dirty="0"/>
              <a:t>ЦЕО ДАН ПАДА КИША</a:t>
            </a:r>
            <a:r>
              <a:rPr lang="sr-Cyrl-RS" dirty="0"/>
              <a:t>.</a:t>
            </a:r>
          </a:p>
          <a:p>
            <a:r>
              <a:rPr lang="sr-Cyrl-RS" dirty="0"/>
              <a:t>КИША ПАДА ДА ИЛИ НЕ?  ДА – ТО ЈЕ ОНДА ПОТВРДНА РЕЧЕНИЦА.</a:t>
            </a:r>
          </a:p>
          <a:p>
            <a:r>
              <a:rPr lang="sr-Cyrl-RS" u="sng" dirty="0"/>
              <a:t>ПАС НЕ ЛАЈЕ.</a:t>
            </a:r>
          </a:p>
          <a:p>
            <a:r>
              <a:rPr lang="sr-Cyrl-RS" dirty="0"/>
              <a:t>ПАС ЛАЈЕ ДА ИЛИ НЕ ?  НЕ – ТО ЈЕ ОНДА ОДРИЧНА РЕЧЕНИЦА.</a:t>
            </a:r>
            <a:endParaRPr lang="sr-Latn-R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08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96"/>
    </mc:Choice>
    <mc:Fallback xmlns="">
      <p:transition spd="slow" advTm="53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ПРОВЕЖБАЈМО...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ПТИЦА НИЈЕ У ГНЕЗДУ.</a:t>
            </a:r>
          </a:p>
          <a:p>
            <a:r>
              <a:rPr lang="sr-Cyrl-RS" dirty="0"/>
              <a:t>КОЛАЧИ СУ УКУСНИ.</a:t>
            </a:r>
          </a:p>
          <a:p>
            <a:r>
              <a:rPr lang="sr-Cyrl-RS" dirty="0"/>
              <a:t>ДАНАС ЈЕ ХЛАДНО.</a:t>
            </a:r>
          </a:p>
          <a:p>
            <a:r>
              <a:rPr lang="sr-Cyrl-RS" dirty="0"/>
              <a:t>ИДЕМО ЛИ НА ИЗЛЕТ?</a:t>
            </a:r>
          </a:p>
          <a:p>
            <a:r>
              <a:rPr lang="sr-Cyrl-RS" dirty="0"/>
              <a:t>УРА, НЕЋЕМО БИТИ КУЋИ!</a:t>
            </a:r>
          </a:p>
          <a:p>
            <a:r>
              <a:rPr lang="sr-Cyrl-RS" dirty="0"/>
              <a:t>НЕ ТРЧИТЕ!</a:t>
            </a:r>
            <a:endParaRPr lang="sr-Latn-RS" dirty="0"/>
          </a:p>
        </p:txBody>
      </p:sp>
      <p:pic>
        <p:nvPicPr>
          <p:cNvPr id="2050" name="Picture 2" descr="Резултат слика за animacije slik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221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56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01"/>
    </mc:Choice>
    <mc:Fallback xmlns="">
      <p:transition spd="slow" advTm="731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РЕЧИЦЕ ЛИ  И НЕ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УПИТНЕ РЕЧЕНИЦЕ СА РЕЧИЦОМ ЛИ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/>
              <a:t>ИМАШ ОЛОВКУ?</a:t>
            </a:r>
          </a:p>
          <a:p>
            <a:r>
              <a:rPr lang="sr-Cyrl-RS" dirty="0"/>
              <a:t>ЛУКА ЈЕ У ШКОЛИ.</a:t>
            </a:r>
          </a:p>
          <a:p>
            <a:r>
              <a:rPr lang="sr-Cyrl-RS" dirty="0"/>
              <a:t>ПИЈЕМ ВОДУ.</a:t>
            </a:r>
          </a:p>
          <a:p>
            <a:r>
              <a:rPr lang="sr-Cyrl-RS" dirty="0"/>
              <a:t>ЂОРЂЕ ЈЕДЕ ШАНГАРЕПУ.</a:t>
            </a:r>
          </a:p>
          <a:p>
            <a:r>
              <a:rPr lang="sr-Cyrl-RS" dirty="0"/>
              <a:t>УРОШ ИГРА ФУДБАЛ.</a:t>
            </a:r>
          </a:p>
          <a:p>
            <a:r>
              <a:rPr lang="sr-Cyrl-RS" dirty="0"/>
              <a:t>НАПОЉУ ПАДА КИША.</a:t>
            </a:r>
            <a:endParaRPr lang="sr-Latn-RS" dirty="0"/>
          </a:p>
        </p:txBody>
      </p:sp>
      <p:pic>
        <p:nvPicPr>
          <p:cNvPr id="5122" name="Picture 2" descr="Сродна сли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2592288" cy="322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62"/>
    </mc:Choice>
    <mc:Fallback xmlns="">
      <p:transition spd="slow" advTm="46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5|2.4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418</TotalTime>
  <Words>827</Words>
  <Application>Microsoft Office PowerPoint</Application>
  <PresentationFormat>On-screen Show (4:3)</PresentationFormat>
  <Paragraphs>215</Paragraphs>
  <Slides>27</Slides>
  <Notes>1</Notes>
  <HiddenSlides>0</HiddenSlides>
  <MMClips>27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Courier New</vt:lpstr>
      <vt:lpstr>Trebuchet MS</vt:lpstr>
      <vt:lpstr>Verdana</vt:lpstr>
      <vt:lpstr>Wingdings</vt:lpstr>
      <vt:lpstr>Wingdings 2</vt:lpstr>
      <vt:lpstr>Winter</vt:lpstr>
      <vt:lpstr>СРПСКИ ГРАМАТИКА</vt:lpstr>
      <vt:lpstr>ХАЈДЕМО ДА СЕ ПОДСЕТИМО  ШТА СМО СВЕ НАУЧИЛИ ?????</vt:lpstr>
      <vt:lpstr>PowerPoint Presentation</vt:lpstr>
      <vt:lpstr>РЕЧЕНИЦЕ ПО ЗНАЧЕЊУ ДЕЛИМО НА :</vt:lpstr>
      <vt:lpstr>PowerPoint Presentation</vt:lpstr>
      <vt:lpstr>ПРЕПОЗНАЈМО РЕЧЕНИЦЕ ПО ЗНАЧЕЊУ:</vt:lpstr>
      <vt:lpstr>РЕЧЕНИЦЕ ПО ОБЛИКУ </vt:lpstr>
      <vt:lpstr>ПРОВЕЖБАЈМО...</vt:lpstr>
      <vt:lpstr>РЕЧИЦЕ ЛИ  И НЕ</vt:lpstr>
      <vt:lpstr>ОДРИЧНЕ РЕЧЕНИЦЕ СА РЕЧЦОМ НЕ</vt:lpstr>
      <vt:lpstr>УПИТНЕ РЕЧЕНИЦЕ СА РЕЧЦОМ ЛИ....</vt:lpstr>
      <vt:lpstr>ИМЕНИЦЕ</vt:lpstr>
      <vt:lpstr>PowerPoint Presentation</vt:lpstr>
      <vt:lpstr>PowerPoint Presentation</vt:lpstr>
      <vt:lpstr>PowerPoint Presentation</vt:lpstr>
      <vt:lpstr>ЈЕДНИНА И МНОЖИНА</vt:lpstr>
      <vt:lpstr>ПРОВЕЖБАЈМО- КАЖИ ЈЕДНИНУ ИЛИ МОЖИНУ ОД ПОНИЂЕНИХ РЕЧИ:</vt:lpstr>
      <vt:lpstr>РОД ИМЕНИЦА</vt:lpstr>
      <vt:lpstr>ПРОВЕЖБАЈМО ЗАЈЕДНО: </vt:lpstr>
      <vt:lpstr>ВРЕМЕ ВРШЕЊА РАДЊЕ</vt:lpstr>
      <vt:lpstr>ПРОВЕЖБАЈМО ЗАЈЕДНО </vt:lpstr>
      <vt:lpstr>ГЛАГОЛИ</vt:lpstr>
      <vt:lpstr>ПРОНАЂИ ГЛАЛОЛЕ У РЕЧЕНИЦАМА:</vt:lpstr>
      <vt:lpstr>PowerPoint Presentation</vt:lpstr>
      <vt:lpstr>PowerPoint Presentation</vt:lpstr>
      <vt:lpstr>РЕЧИЦА НЕ  УЗ ГЛАГОЛЕ.. </vt:lpstr>
      <vt:lpstr>РЕЧЦА НЕ СПОЈЕНО:</vt:lpstr>
    </vt:vector>
  </TitlesOfParts>
  <Company>Delhaize Serbia DOO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ГРАМАТИКА</dc:title>
  <dc:creator>Radovic Miljan</dc:creator>
  <cp:lastModifiedBy>Miljan Radović</cp:lastModifiedBy>
  <cp:revision>29</cp:revision>
  <dcterms:created xsi:type="dcterms:W3CDTF">2017-11-24T18:32:02Z</dcterms:created>
  <dcterms:modified xsi:type="dcterms:W3CDTF">2018-11-12T16:36:33Z</dcterms:modified>
</cp:coreProperties>
</file>