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5" r:id="rId2"/>
    <p:sldId id="266" r:id="rId3"/>
    <p:sldId id="268" r:id="rId4"/>
    <p:sldId id="256" r:id="rId5"/>
    <p:sldId id="269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28FAE-DF57-4A5B-9B80-D028B4D7E378}" type="datetimeFigureOut">
              <a:rPr lang="sr-Latn-RS" smtClean="0"/>
              <a:t>4.10.2021.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1A1C2-BA03-4EB5-AA14-181A8F3388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8862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0DA7730-ADE3-4125-9414-4F9D690F2FC5}" type="datetime1">
              <a:rPr lang="fr-FR" smtClean="0"/>
              <a:t>04/10/2021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85285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5BAB4CD-8634-4FB1-B3EC-C5CA6B22AE44}" type="datetime1">
              <a:rPr lang="fr-FR" smtClean="0"/>
              <a:t>04/10/2021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48838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1913CC6-D513-4968-A931-91F3DD4D5581}" type="datetime1">
              <a:rPr lang="fr-FR" smtClean="0"/>
              <a:t>04/10/2021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903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D16E44D-75C8-4B4A-9E62-759FE72AD301}" type="datetime1">
              <a:rPr lang="fr-FR" smtClean="0"/>
              <a:t>04/10/2021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2880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756B36-0B2E-4A4F-B6E4-DCBF414C74F1}" type="datetime1">
              <a:rPr lang="fr-FR" smtClean="0"/>
              <a:t>04/10/2021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858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00295B2-1667-4679-8196-BD9E0161F2B7}" type="datetime1">
              <a:rPr lang="fr-FR" smtClean="0"/>
              <a:t>04/10/2021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21738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0752E1AF-DF2C-4B53-AE73-8B5328EE4C9C}" type="datetime1">
              <a:rPr lang="fr-FR" smtClean="0"/>
              <a:t>04/10/2021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65860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FA9364E-78CC-4AFD-8714-E8B5F2B68D40}" type="datetime1">
              <a:rPr lang="fr-FR" smtClean="0"/>
              <a:t>04/10/2021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16785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270C8FF-410E-46B3-88E0-B2E6F1CE9808}" type="datetime1">
              <a:rPr lang="fr-FR" smtClean="0"/>
              <a:t>04/10/2021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2898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D1E9193-5B3F-4086-94A3-A9212A63C3ED}" type="datetime1">
              <a:rPr lang="fr-FR" smtClean="0"/>
              <a:t>04/10/2021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77804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C45791E-9F20-45B3-A500-74A114F52B9D}" type="datetime1">
              <a:rPr lang="fr-FR" smtClean="0"/>
              <a:t>04/10/2021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41010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4DEAF2EE-90FD-4C0C-8787-68FF0EE19F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452" y="5755545"/>
            <a:ext cx="895607" cy="1102455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15CA5E9A-455E-4EA2-A990-595C451C140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77" y="6359939"/>
            <a:ext cx="5800645" cy="5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6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png"/><Relationship Id="rId9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6528709" y="4235224"/>
            <a:ext cx="299629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</a:t>
            </a:r>
            <a:r>
              <a:rPr kumimoji="0" lang="sr-Cyrl-R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РАЗРЕД</a:t>
            </a:r>
            <a:endParaRPr kumimoji="0" lang="sr-Latn-RS" sz="337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33" y="1929006"/>
            <a:ext cx="5118269" cy="166587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42" y="1650668"/>
            <a:ext cx="1579433" cy="1944216"/>
          </a:xfrm>
          <a:prstGeom prst="rect">
            <a:avLst/>
          </a:prstGeom>
        </p:spPr>
      </p:pic>
      <p:sp>
        <p:nvSpPr>
          <p:cNvPr id="2" name="Okvir za tekst 1">
            <a:extLst>
              <a:ext uri="{FF2B5EF4-FFF2-40B4-BE49-F238E27FC236}">
                <a16:creationId xmlns:a16="http://schemas.microsoft.com/office/drawing/2014/main" id="{DA8ED320-D2B8-42DF-A43C-EFC99C356F0B}"/>
              </a:ext>
            </a:extLst>
          </p:cNvPr>
          <p:cNvSpPr txBox="1"/>
          <p:nvPr/>
        </p:nvSpPr>
        <p:spPr>
          <a:xfrm>
            <a:off x="9173980" y="5021705"/>
            <a:ext cx="248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ИДЕЈА интернет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29C6FB7D-F76C-40A8-A367-A227D57715E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2" y="3648816"/>
            <a:ext cx="3181794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16C7C4B-5025-4B6F-A03B-3F76CA146AF7}"/>
              </a:ext>
            </a:extLst>
          </p:cNvPr>
          <p:cNvSpPr txBox="1"/>
          <p:nvPr/>
        </p:nvSpPr>
        <p:spPr>
          <a:xfrm>
            <a:off x="4252984" y="1065208"/>
            <a:ext cx="14287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8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Аа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11270CE-0C9E-4C19-B25E-7D31BA065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547" y="1851021"/>
            <a:ext cx="77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Мм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E7661DF9-1D3E-4F2C-B09E-7D6A3E283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72" y="2636833"/>
            <a:ext cx="77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Бб</a:t>
            </a:r>
            <a:endParaRPr kumimoji="0" lang="en-US" altLang="sr-Latn-R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916E3C8-6EED-47BF-AE83-55F85B2979CB}"/>
              </a:ext>
            </a:extLst>
          </p:cNvPr>
          <p:cNvSpPr txBox="1"/>
          <p:nvPr/>
        </p:nvSpPr>
        <p:spPr>
          <a:xfrm>
            <a:off x="5538859" y="3279771"/>
            <a:ext cx="1143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Шш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0728E17-8D97-401D-939E-21E3409F9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859" y="3422646"/>
            <a:ext cx="776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Фф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D5B92F0-63B4-4759-BC03-059A5A312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859" y="149383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Сс</a:t>
            </a:r>
            <a:endParaRPr kumimoji="0" lang="en-US" altLang="sr-Latn-RS" sz="6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781C8AA-CF3D-4955-B52A-2EF3D6CFE307}"/>
              </a:ext>
            </a:extLst>
          </p:cNvPr>
          <p:cNvSpPr txBox="1"/>
          <p:nvPr/>
        </p:nvSpPr>
        <p:spPr>
          <a:xfrm>
            <a:off x="4181547" y="4779958"/>
            <a:ext cx="857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Кк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D554B910-926B-414D-A772-BEC966D2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797" y="3494083"/>
            <a:ext cx="785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Лл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5EA27E6-7C1F-428D-8FB7-D1C116F80D9E}"/>
              </a:ext>
            </a:extLst>
          </p:cNvPr>
          <p:cNvSpPr txBox="1"/>
          <p:nvPr/>
        </p:nvSpPr>
        <p:spPr>
          <a:xfrm>
            <a:off x="6253234" y="4494208"/>
            <a:ext cx="9286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Џџ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A493A67C-2214-4FA2-9C5B-BAC479EF1DAA}"/>
              </a:ext>
            </a:extLst>
          </p:cNvPr>
          <p:cNvSpPr txBox="1"/>
          <p:nvPr/>
        </p:nvSpPr>
        <p:spPr>
          <a:xfrm>
            <a:off x="8182047" y="4565646"/>
            <a:ext cx="714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11CCC55D-BE1C-4FA3-A3A4-DB00D00FA136}"/>
              </a:ext>
            </a:extLst>
          </p:cNvPr>
          <p:cNvSpPr txBox="1"/>
          <p:nvPr/>
        </p:nvSpPr>
        <p:spPr>
          <a:xfrm>
            <a:off x="10253734" y="4422771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Ђђ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0737C9C1-546E-4586-B847-4A6EE5C47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59" y="993771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79AD5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Цц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79AD5F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A74FD7AC-B397-405F-97B3-151E88B9D17F}"/>
              </a:ext>
            </a:extLst>
          </p:cNvPr>
          <p:cNvSpPr txBox="1"/>
          <p:nvPr/>
        </p:nvSpPr>
        <p:spPr>
          <a:xfrm>
            <a:off x="9182172" y="4922833"/>
            <a:ext cx="114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5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Оо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55093087-4423-426C-99A3-A4F9D029A3A3}"/>
              </a:ext>
            </a:extLst>
          </p:cNvPr>
          <p:cNvSpPr txBox="1"/>
          <p:nvPr/>
        </p:nvSpPr>
        <p:spPr>
          <a:xfrm>
            <a:off x="9825109" y="2065333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Љљ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C79BDE49-A12C-4076-A07D-C3FD2F7BD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359" y="2994021"/>
            <a:ext cx="785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4000" b="0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Вв</a:t>
            </a:r>
            <a:endParaRPr kumimoji="0" lang="en-US" altLang="sr-Latn-RS" sz="4000" b="0" i="0" u="none" strike="noStrike" kern="1200" cap="none" spc="0" normalizeH="0" baseline="0" noProof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DC4A025F-472A-4059-8971-8ED8833FE84C}"/>
              </a:ext>
            </a:extLst>
          </p:cNvPr>
          <p:cNvSpPr txBox="1"/>
          <p:nvPr/>
        </p:nvSpPr>
        <p:spPr>
          <a:xfrm>
            <a:off x="10253734" y="1350958"/>
            <a:ext cx="1000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Њњ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7797A48C-DF58-473D-B9ED-9A3EDEF19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5172" y="5851521"/>
            <a:ext cx="785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Рр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79F649CA-5EAC-49D9-AA82-404960C93B9C}"/>
              </a:ext>
            </a:extLst>
          </p:cNvPr>
          <p:cNvSpPr txBox="1"/>
          <p:nvPr/>
        </p:nvSpPr>
        <p:spPr>
          <a:xfrm>
            <a:off x="6824734" y="5422896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CD89F3A1-2B59-4D2C-BAC6-B1FC00993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359" y="5565771"/>
            <a:ext cx="1214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Дд</a:t>
            </a:r>
            <a:endParaRPr kumimoji="0" lang="en-US" altLang="sr-Latn-RS" sz="60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1A2164C6-098B-44DA-99A8-369B20A64C8D}"/>
              </a:ext>
            </a:extLst>
          </p:cNvPr>
          <p:cNvSpPr txBox="1"/>
          <p:nvPr/>
        </p:nvSpPr>
        <p:spPr>
          <a:xfrm>
            <a:off x="8182047" y="5708646"/>
            <a:ext cx="7858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Јј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10066DF8-AEF1-4F23-AEC0-FC5067EE3DFE}"/>
              </a:ext>
            </a:extLst>
          </p:cNvPr>
          <p:cNvSpPr txBox="1"/>
          <p:nvPr/>
        </p:nvSpPr>
        <p:spPr>
          <a:xfrm>
            <a:off x="8610672" y="3851271"/>
            <a:ext cx="7858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Ее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A263189A-528B-4E50-9683-BF311A9C3367}"/>
              </a:ext>
            </a:extLst>
          </p:cNvPr>
          <p:cNvSpPr txBox="1"/>
          <p:nvPr/>
        </p:nvSpPr>
        <p:spPr>
          <a:xfrm>
            <a:off x="10110859" y="422271"/>
            <a:ext cx="12858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Жж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D1D53E7E-9492-4C5D-9270-1C2EA31E2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047" y="2422521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Гг</a:t>
            </a:r>
            <a:endParaRPr kumimoji="0" lang="en-US" altLang="sr-Latn-RS" sz="36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25A91778-9C76-4B1E-86CB-0EFD7356D140}"/>
              </a:ext>
            </a:extLst>
          </p:cNvPr>
          <p:cNvSpPr txBox="1"/>
          <p:nvPr/>
        </p:nvSpPr>
        <p:spPr>
          <a:xfrm>
            <a:off x="4467297" y="3922708"/>
            <a:ext cx="928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Нн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AE266F26-FD5E-4914-93C7-AD6769215316}"/>
              </a:ext>
            </a:extLst>
          </p:cNvPr>
          <p:cNvSpPr txBox="1"/>
          <p:nvPr/>
        </p:nvSpPr>
        <p:spPr>
          <a:xfrm>
            <a:off x="5967484" y="2493958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Кк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30">
            <a:extLst>
              <a:ext uri="{FF2B5EF4-FFF2-40B4-BE49-F238E27FC236}">
                <a16:creationId xmlns:a16="http://schemas.microsoft.com/office/drawing/2014/main" id="{A5E51DCC-73FC-48B1-872C-40B06C6EC03B}"/>
              </a:ext>
            </a:extLst>
          </p:cNvPr>
          <p:cNvSpPr txBox="1"/>
          <p:nvPr/>
        </p:nvSpPr>
        <p:spPr>
          <a:xfrm>
            <a:off x="8503515" y="2435221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Ии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31">
            <a:extLst>
              <a:ext uri="{FF2B5EF4-FFF2-40B4-BE49-F238E27FC236}">
                <a16:creationId xmlns:a16="http://schemas.microsoft.com/office/drawing/2014/main" id="{4068D96E-003D-40AA-B2FB-CAD3D114E919}"/>
              </a:ext>
            </a:extLst>
          </p:cNvPr>
          <p:cNvSpPr txBox="1"/>
          <p:nvPr/>
        </p:nvSpPr>
        <p:spPr>
          <a:xfrm>
            <a:off x="10325172" y="2922583"/>
            <a:ext cx="9286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5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Зз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32">
            <a:extLst>
              <a:ext uri="{FF2B5EF4-FFF2-40B4-BE49-F238E27FC236}">
                <a16:creationId xmlns:a16="http://schemas.microsoft.com/office/drawing/2014/main" id="{E381A30E-880C-474C-B830-B10060B401A2}"/>
              </a:ext>
            </a:extLst>
          </p:cNvPr>
          <p:cNvSpPr txBox="1"/>
          <p:nvPr/>
        </p:nvSpPr>
        <p:spPr>
          <a:xfrm>
            <a:off x="7324797" y="565146"/>
            <a:ext cx="785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Ћћ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3">
            <a:extLst>
              <a:ext uri="{FF2B5EF4-FFF2-40B4-BE49-F238E27FC236}">
                <a16:creationId xmlns:a16="http://schemas.microsoft.com/office/drawing/2014/main" id="{A2234024-56AB-4F1E-867A-72806AE34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859" y="3636958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Тт</a:t>
            </a:r>
            <a:endParaRPr kumimoji="0" lang="en-US" altLang="sr-Latn-RS" sz="6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D4D8EDC4-C8CF-4609-BA26-21E8F8C14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3484" y="136521"/>
            <a:ext cx="785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Уу</a:t>
            </a:r>
            <a:endParaRPr kumimoji="0" lang="en-US" altLang="sr-Latn-RS" sz="36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09B007D3-0155-480B-A224-5DF3992BB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609" y="1065208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Хх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id="{8310F35E-A35A-4029-A800-42D3D7124615}"/>
              </a:ext>
            </a:extLst>
          </p:cNvPr>
          <p:cNvSpPr/>
          <p:nvPr/>
        </p:nvSpPr>
        <p:spPr>
          <a:xfrm>
            <a:off x="357826" y="209546"/>
            <a:ext cx="6886007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5-Point Star 39">
            <a:extLst>
              <a:ext uri="{FF2B5EF4-FFF2-40B4-BE49-F238E27FC236}">
                <a16:creationId xmlns:a16="http://schemas.microsoft.com/office/drawing/2014/main" id="{8A6EBF84-BAE9-4D23-9AF3-5FAD692E41A4}"/>
              </a:ext>
            </a:extLst>
          </p:cNvPr>
          <p:cNvSpPr/>
          <p:nvPr/>
        </p:nvSpPr>
        <p:spPr>
          <a:xfrm>
            <a:off x="3967212" y="5851538"/>
            <a:ext cx="500066" cy="500066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5-Point Star 41">
            <a:extLst>
              <a:ext uri="{FF2B5EF4-FFF2-40B4-BE49-F238E27FC236}">
                <a16:creationId xmlns:a16="http://schemas.microsoft.com/office/drawing/2014/main" id="{D230AD60-4B1E-4060-9F12-385FD3185C5B}"/>
              </a:ext>
            </a:extLst>
          </p:cNvPr>
          <p:cNvSpPr/>
          <p:nvPr/>
        </p:nvSpPr>
        <p:spPr>
          <a:xfrm>
            <a:off x="9325047" y="279396"/>
            <a:ext cx="500062" cy="500062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5-Point Star 42">
            <a:extLst>
              <a:ext uri="{FF2B5EF4-FFF2-40B4-BE49-F238E27FC236}">
                <a16:creationId xmlns:a16="http://schemas.microsoft.com/office/drawing/2014/main" id="{5D561FD0-FB89-46B5-9669-A12E6CE912A2}"/>
              </a:ext>
            </a:extLst>
          </p:cNvPr>
          <p:cNvSpPr/>
          <p:nvPr/>
        </p:nvSpPr>
        <p:spPr>
          <a:xfrm>
            <a:off x="4119612" y="2646352"/>
            <a:ext cx="500066" cy="500066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5-Point Star 43">
            <a:extLst>
              <a:ext uri="{FF2B5EF4-FFF2-40B4-BE49-F238E27FC236}">
                <a16:creationId xmlns:a16="http://schemas.microsoft.com/office/drawing/2014/main" id="{D1FC521A-17D2-4D09-98F6-61E18C744484}"/>
              </a:ext>
            </a:extLst>
          </p:cNvPr>
          <p:cNvSpPr/>
          <p:nvPr/>
        </p:nvSpPr>
        <p:spPr>
          <a:xfrm>
            <a:off x="9182186" y="5851538"/>
            <a:ext cx="500066" cy="500066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5-Point Star 44">
            <a:extLst>
              <a:ext uri="{FF2B5EF4-FFF2-40B4-BE49-F238E27FC236}">
                <a16:creationId xmlns:a16="http://schemas.microsoft.com/office/drawing/2014/main" id="{2C319BE3-962E-4924-A607-E37A0873BCC3}"/>
              </a:ext>
            </a:extLst>
          </p:cNvPr>
          <p:cNvSpPr/>
          <p:nvPr/>
        </p:nvSpPr>
        <p:spPr>
          <a:xfrm>
            <a:off x="6896170" y="2994018"/>
            <a:ext cx="500066" cy="50006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5-Point Star 45">
            <a:extLst>
              <a:ext uri="{FF2B5EF4-FFF2-40B4-BE49-F238E27FC236}">
                <a16:creationId xmlns:a16="http://schemas.microsoft.com/office/drawing/2014/main" id="{963EDDC7-E47A-40AE-99F7-90817F869E20}"/>
              </a:ext>
            </a:extLst>
          </p:cNvPr>
          <p:cNvSpPr/>
          <p:nvPr/>
        </p:nvSpPr>
        <p:spPr>
          <a:xfrm>
            <a:off x="3824336" y="2279638"/>
            <a:ext cx="500066" cy="500066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5-Point Star 47">
            <a:extLst>
              <a:ext uri="{FF2B5EF4-FFF2-40B4-BE49-F238E27FC236}">
                <a16:creationId xmlns:a16="http://schemas.microsoft.com/office/drawing/2014/main" id="{A70F0597-36F7-4016-A8B5-CB33C2D845F4}"/>
              </a:ext>
            </a:extLst>
          </p:cNvPr>
          <p:cNvSpPr/>
          <p:nvPr/>
        </p:nvSpPr>
        <p:spPr>
          <a:xfrm>
            <a:off x="9610797" y="2851146"/>
            <a:ext cx="500062" cy="50006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5-Point Star 48">
            <a:extLst>
              <a:ext uri="{FF2B5EF4-FFF2-40B4-BE49-F238E27FC236}">
                <a16:creationId xmlns:a16="http://schemas.microsoft.com/office/drawing/2014/main" id="{25A9AA0C-9B10-4E29-B136-72D39039D9CC}"/>
              </a:ext>
            </a:extLst>
          </p:cNvPr>
          <p:cNvSpPr/>
          <p:nvPr/>
        </p:nvSpPr>
        <p:spPr>
          <a:xfrm>
            <a:off x="5610297" y="4208458"/>
            <a:ext cx="500062" cy="500063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riting Gif - GIFcen">
            <a:extLst>
              <a:ext uri="{FF2B5EF4-FFF2-40B4-BE49-F238E27FC236}">
                <a16:creationId xmlns:a16="http://schemas.microsoft.com/office/drawing/2014/main" id="{98C6BBC9-DB37-4588-B071-EC3E8D5F04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" y="1701808"/>
            <a:ext cx="4762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28 Cprica">
            <a:hlinkClick r:id="" action="ppaction://media"/>
            <a:extLst>
              <a:ext uri="{FF2B5EF4-FFF2-40B4-BE49-F238E27FC236}">
                <a16:creationId xmlns:a16="http://schemas.microsoft.com/office/drawing/2014/main" id="{2584E1DA-51B1-4E4E-99DE-C25EEF944C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3341" y="7397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2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970">
                <p:cTn id="2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7F5D5DC4-6F47-4E30-8D3A-5FBC081C3E34}"/>
              </a:ext>
            </a:extLst>
          </p:cNvPr>
          <p:cNvSpPr/>
          <p:nvPr/>
        </p:nvSpPr>
        <p:spPr>
          <a:xfrm>
            <a:off x="2083213" y="697013"/>
            <a:ext cx="7715250" cy="17859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D7F195A4-A403-463C-AC82-F6275224B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926" y="2087164"/>
            <a:ext cx="1239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ц</a:t>
            </a:r>
            <a:r>
              <a:rPr lang="sr-Cyrl-RS" altLang="sr-Latn-RS" dirty="0">
                <a:cs typeface="Arial" panose="020B0604020202020204" pitchFamily="34" charset="0"/>
              </a:rPr>
              <a:t>уцла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39AC0609-84F6-4150-A696-D6E23AE51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7508" y="2097980"/>
            <a:ext cx="1229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ц</a:t>
            </a:r>
            <a:r>
              <a:rPr lang="sr-Cyrl-BA" altLang="sr-Latn-RS" dirty="0" err="1">
                <a:solidFill>
                  <a:prstClr val="black"/>
                </a:solidFill>
                <a:cs typeface="Arial" panose="020B0604020202020204" pitchFamily="34" charset="0"/>
              </a:rPr>
              <a:t>вет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D161A33F-3903-42D4-BCD2-34953FEE2522}"/>
              </a:ext>
            </a:extLst>
          </p:cNvPr>
          <p:cNvSpPr/>
          <p:nvPr/>
        </p:nvSpPr>
        <p:spPr>
          <a:xfrm>
            <a:off x="2101543" y="2632782"/>
            <a:ext cx="7715250" cy="17859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B20E2DA8-B667-4B52-B46F-D61D496A0C10}"/>
              </a:ext>
            </a:extLst>
          </p:cNvPr>
          <p:cNvSpPr/>
          <p:nvPr/>
        </p:nvSpPr>
        <p:spPr>
          <a:xfrm>
            <a:off x="2101543" y="4633032"/>
            <a:ext cx="7715250" cy="17859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3C2B9BAC-29D9-408F-A4FD-048DF7828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105" y="3977394"/>
            <a:ext cx="1254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 err="1">
                <a:solidFill>
                  <a:prstClr val="black"/>
                </a:solidFill>
                <a:cs typeface="Arial" panose="020B0604020202020204" pitchFamily="34" charset="0"/>
              </a:rPr>
              <a:t>лубени</a:t>
            </a:r>
            <a:r>
              <a:rPr lang="sr-Cyrl-RS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ц</a:t>
            </a: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а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DBF75BFC-FEF7-4901-904B-396E2E957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104" y="3977394"/>
            <a:ext cx="1345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ср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ц</a:t>
            </a: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е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B705B49D-AA75-45C5-A930-FC95C95DF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979" y="3990094"/>
            <a:ext cx="1345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cs typeface="Arial" panose="020B0604020202020204" pitchFamily="34" charset="0"/>
              </a:rPr>
              <a:t>уди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ц</a:t>
            </a: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а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82914C80-5C28-4A68-8175-705068635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868" y="5978586"/>
            <a:ext cx="1314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зе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ц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32016FDF-ED4E-42E2-87A9-E4570780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797" y="5970457"/>
            <a:ext cx="1314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нова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ц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32">
            <a:extLst>
              <a:ext uri="{FF2B5EF4-FFF2-40B4-BE49-F238E27FC236}">
                <a16:creationId xmlns:a16="http://schemas.microsoft.com/office/drawing/2014/main" id="{95CDF47D-3AF9-4F00-AD28-F1BD5E5BC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105" y="5977644"/>
            <a:ext cx="1216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катана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ц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13">
            <a:extLst>
              <a:ext uri="{FF2B5EF4-FFF2-40B4-BE49-F238E27FC236}">
                <a16:creationId xmlns:a16="http://schemas.microsoft.com/office/drawing/2014/main" id="{CE8C52C7-4967-48B2-99DC-85AE91952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141" y="2068663"/>
            <a:ext cx="1366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ц</a:t>
            </a:r>
            <a:r>
              <a:rPr lang="sr-Cyrl-BA" altLang="sr-Latn-RS" dirty="0" err="1">
                <a:solidFill>
                  <a:prstClr val="black"/>
                </a:solidFill>
                <a:cs typeface="Arial" panose="020B0604020202020204" pitchFamily="34" charset="0"/>
              </a:rPr>
              <a:t>ипела</a:t>
            </a:r>
            <a:endParaRPr lang="sr-Cyrl-BA" altLang="sr-Latn-R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3697B6A7-A1FA-473D-A65A-6E61BFD56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68" y="6882"/>
            <a:ext cx="65234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3200" dirty="0">
                <a:cs typeface="Arial" panose="020B0604020202020204" pitchFamily="34" charset="0"/>
              </a:rPr>
              <a:t>Велико и мало слово    </a:t>
            </a:r>
            <a:r>
              <a:rPr lang="sr-Cyrl-BA" altLang="sr-Latn-RS" sz="4800" dirty="0">
                <a:solidFill>
                  <a:srgbClr val="C00000"/>
                </a:solidFill>
                <a:cs typeface="Arial" panose="020B0604020202020204" pitchFamily="34" charset="0"/>
              </a:rPr>
              <a:t>Ц  </a:t>
            </a:r>
            <a:r>
              <a:rPr lang="sr-Cyrl-BA" altLang="sr-Latn-RS" sz="4000" dirty="0">
                <a:solidFill>
                  <a:srgbClr val="C00000"/>
                </a:solidFill>
                <a:cs typeface="Arial" panose="020B0604020202020204" pitchFamily="34" charset="0"/>
              </a:rPr>
              <a:t>ц</a:t>
            </a:r>
            <a:endParaRPr lang="en-US" altLang="sr-Latn-RS" sz="199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cxnSp>
        <p:nvCxnSpPr>
          <p:cNvPr id="30" name="Straight Arrow Connector 32">
            <a:extLst>
              <a:ext uri="{FF2B5EF4-FFF2-40B4-BE49-F238E27FC236}">
                <a16:creationId xmlns:a16="http://schemas.microsoft.com/office/drawing/2014/main" id="{ACA908C6-2E02-47ED-88EF-61D1C4D5DADE}"/>
              </a:ext>
            </a:extLst>
          </p:cNvPr>
          <p:cNvCxnSpPr>
            <a:cxnSpLocks/>
          </p:cNvCxnSpPr>
          <p:nvPr/>
        </p:nvCxnSpPr>
        <p:spPr>
          <a:xfrm>
            <a:off x="4624661" y="193408"/>
            <a:ext cx="0" cy="4352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32">
            <a:extLst>
              <a:ext uri="{FF2B5EF4-FFF2-40B4-BE49-F238E27FC236}">
                <a16:creationId xmlns:a16="http://schemas.microsoft.com/office/drawing/2014/main" id="{7936A9BB-5B65-49AF-90AB-8D3CCF1D723D}"/>
              </a:ext>
            </a:extLst>
          </p:cNvPr>
          <p:cNvCxnSpPr>
            <a:cxnSpLocks/>
          </p:cNvCxnSpPr>
          <p:nvPr/>
        </p:nvCxnSpPr>
        <p:spPr>
          <a:xfrm>
            <a:off x="5167586" y="193408"/>
            <a:ext cx="0" cy="4352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2">
            <a:extLst>
              <a:ext uri="{FF2B5EF4-FFF2-40B4-BE49-F238E27FC236}">
                <a16:creationId xmlns:a16="http://schemas.microsoft.com/office/drawing/2014/main" id="{75A8C959-A787-4446-B91B-72EF620E2CB0}"/>
              </a:ext>
            </a:extLst>
          </p:cNvPr>
          <p:cNvCxnSpPr>
            <a:cxnSpLocks/>
          </p:cNvCxnSpPr>
          <p:nvPr/>
        </p:nvCxnSpPr>
        <p:spPr>
          <a:xfrm>
            <a:off x="4742329" y="706110"/>
            <a:ext cx="27677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2">
            <a:extLst>
              <a:ext uri="{FF2B5EF4-FFF2-40B4-BE49-F238E27FC236}">
                <a16:creationId xmlns:a16="http://schemas.microsoft.com/office/drawing/2014/main" id="{5C1D1894-043D-41AF-97F5-0644ABE5CC2B}"/>
              </a:ext>
            </a:extLst>
          </p:cNvPr>
          <p:cNvCxnSpPr>
            <a:cxnSpLocks/>
          </p:cNvCxnSpPr>
          <p:nvPr/>
        </p:nvCxnSpPr>
        <p:spPr>
          <a:xfrm>
            <a:off x="5171501" y="695564"/>
            <a:ext cx="0" cy="2767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25 Great Heart Animated Gif">
            <a:extLst>
              <a:ext uri="{FF2B5EF4-FFF2-40B4-BE49-F238E27FC236}">
                <a16:creationId xmlns:a16="http://schemas.microsoft.com/office/drawing/2014/main" id="{2950DA22-A6D4-48E6-A024-C70791A49E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393" y="2062973"/>
            <a:ext cx="3231776" cy="24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Green Pacifier Stickers for Android &amp;amp; iOS | Gfycat">
            <a:extLst>
              <a:ext uri="{FF2B5EF4-FFF2-40B4-BE49-F238E27FC236}">
                <a16:creationId xmlns:a16="http://schemas.microsoft.com/office/drawing/2014/main" id="{8552E220-1999-4865-A14C-94344677B3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70" y="468724"/>
            <a:ext cx="2242515" cy="224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ns shoe | emojidex - custom emoji service and apps">
            <a:extLst>
              <a:ext uri="{FF2B5EF4-FFF2-40B4-BE49-F238E27FC236}">
                <a16:creationId xmlns:a16="http://schemas.microsoft.com/office/drawing/2014/main" id="{93F6FF9F-4C86-4DBD-9AF3-FAEF22849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55" y="625020"/>
            <a:ext cx="1736564" cy="173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ower Gif - IceGif">
            <a:extLst>
              <a:ext uri="{FF2B5EF4-FFF2-40B4-BE49-F238E27FC236}">
                <a16:creationId xmlns:a16="http://schemas.microsoft.com/office/drawing/2014/main" id="{13E119AE-DC4C-4D36-AD6D-7258A603B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72" y="650356"/>
            <a:ext cx="1534896" cy="153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re you hungry? | Baamboozle">
            <a:extLst>
              <a:ext uri="{FF2B5EF4-FFF2-40B4-BE49-F238E27FC236}">
                <a16:creationId xmlns:a16="http://schemas.microsoft.com/office/drawing/2014/main" id="{3CDA5126-4CE3-44E7-9D8F-95E9FB7841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684" y="2301310"/>
            <a:ext cx="1896828" cy="189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ntact &amp;amp; Feedback | Mysite">
            <a:extLst>
              <a:ext uri="{FF2B5EF4-FFF2-40B4-BE49-F238E27FC236}">
                <a16:creationId xmlns:a16="http://schemas.microsoft.com/office/drawing/2014/main" id="{BFF0B0E4-AEBC-4132-B75C-6F087A6C25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22" y="2551314"/>
            <a:ext cx="1626027" cy="16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Rabbit conejo coelho GIF on GIFER - by Sailace">
            <a:extLst>
              <a:ext uri="{FF2B5EF4-FFF2-40B4-BE49-F238E27FC236}">
                <a16:creationId xmlns:a16="http://schemas.microsoft.com/office/drawing/2014/main" id="{F221E1D0-F86E-4830-A573-86E477E3DC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90" y="4238068"/>
            <a:ext cx="2064192" cy="194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money GIFs - Primo GIF - Latest Animated GIFs">
            <a:extLst>
              <a:ext uri="{FF2B5EF4-FFF2-40B4-BE49-F238E27FC236}">
                <a16:creationId xmlns:a16="http://schemas.microsoft.com/office/drawing/2014/main" id="{1BB0975E-3359-492F-A93A-250B643133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123" y="4412284"/>
            <a:ext cx="2826264" cy="158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Email from Epiphone | Telecaster Guitar Forum">
            <a:extLst>
              <a:ext uri="{FF2B5EF4-FFF2-40B4-BE49-F238E27FC236}">
                <a16:creationId xmlns:a16="http://schemas.microsoft.com/office/drawing/2014/main" id="{DDDD2B53-B985-4C31-AC2C-16D3C617DD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098" y="4056991"/>
            <a:ext cx="2103996" cy="210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108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10" grpId="0" animBg="1"/>
      <p:bldP spid="11" grpId="0" animBg="1"/>
      <p:bldP spid="16" grpId="0"/>
      <p:bldP spid="17" grpId="0"/>
      <p:bldP spid="18" grpId="0"/>
      <p:bldP spid="22" grpId="0"/>
      <p:bldP spid="23" grpId="0"/>
      <p:bldP spid="24" grpId="0"/>
      <p:bldP spid="33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4000" r="25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ugaonik 5">
            <a:extLst>
              <a:ext uri="{FF2B5EF4-FFF2-40B4-BE49-F238E27FC236}">
                <a16:creationId xmlns:a16="http://schemas.microsoft.com/office/drawing/2014/main" id="{43DCB660-BE5C-4BD9-B602-F2A2B3F51173}"/>
              </a:ext>
            </a:extLst>
          </p:cNvPr>
          <p:cNvSpPr/>
          <p:nvPr/>
        </p:nvSpPr>
        <p:spPr>
          <a:xfrm>
            <a:off x="797735" y="251012"/>
            <a:ext cx="107914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1500" b="0" i="0" u="none" strike="noStrike" kern="1200" cap="none" spc="0" normalizeH="0" baseline="0" noProof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Ц</a:t>
            </a:r>
            <a:endParaRPr kumimoji="0" lang="sr-Latn-RS" sz="11500" b="0" i="0" u="none" strike="noStrike" kern="1200" cap="none" spc="0" normalizeH="0" baseline="0" noProof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A5070289-1C0F-4FCD-A0B6-F7A0C86F9420}"/>
              </a:ext>
            </a:extLst>
          </p:cNvPr>
          <p:cNvSpPr/>
          <p:nvPr/>
        </p:nvSpPr>
        <p:spPr>
          <a:xfrm>
            <a:off x="909145" y="2265634"/>
            <a:ext cx="7152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8800" b="0" i="0" u="none" strike="noStrike" kern="1200" cap="none" spc="0" normalizeH="0" baseline="0" noProof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ц</a:t>
            </a:r>
            <a:endParaRPr kumimoji="0" lang="sr-Latn-RS" sz="8800" b="0" i="0" u="none" strike="noStrike" kern="1200" cap="none" spc="0" normalizeH="0" baseline="0" noProof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Yu Gothic UI Semilight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9EA0738-0DE1-4A2C-8EDD-587AE5D7C86A}"/>
              </a:ext>
            </a:extLst>
          </p:cNvPr>
          <p:cNvSpPr txBox="1"/>
          <p:nvPr/>
        </p:nvSpPr>
        <p:spPr>
          <a:xfrm>
            <a:off x="9466428" y="424273"/>
            <a:ext cx="23400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8000" dirty="0">
                <a:solidFill>
                  <a:srgbClr val="FFC000">
                    <a:lumMod val="75000"/>
                  </a:srgbClr>
                </a:solidFill>
                <a:latin typeface="Arial Narrow" panose="020B0606020202030204" pitchFamily="34" charset="0"/>
              </a:rPr>
              <a:t>Ц </a:t>
            </a:r>
            <a:r>
              <a:rPr lang="sr-Cyrl-BA" sz="8000" dirty="0" err="1">
                <a:solidFill>
                  <a:srgbClr val="FFC000">
                    <a:lumMod val="75000"/>
                  </a:srgbClr>
                </a:solidFill>
                <a:latin typeface="Arial Narrow" panose="020B0606020202030204" pitchFamily="34" charset="0"/>
              </a:rPr>
              <a:t>ц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" name="Pravougaonik 10">
            <a:extLst>
              <a:ext uri="{FF2B5EF4-FFF2-40B4-BE49-F238E27FC236}">
                <a16:creationId xmlns:a16="http://schemas.microsoft.com/office/drawing/2014/main" id="{3FB1DD7B-59CB-4CDC-9161-6DC728A34CA6}"/>
              </a:ext>
            </a:extLst>
          </p:cNvPr>
          <p:cNvSpPr/>
          <p:nvPr/>
        </p:nvSpPr>
        <p:spPr>
          <a:xfrm>
            <a:off x="797735" y="4187488"/>
            <a:ext cx="107914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1500" b="0" i="0" u="none" strike="noStrike" kern="1200" cap="none" spc="0" normalizeH="0" baseline="0" noProof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Ц</a:t>
            </a:r>
            <a:endParaRPr kumimoji="0" lang="sr-Latn-RS" sz="11500" b="0" i="0" u="none" strike="noStrike" kern="1200" cap="none" spc="0" normalizeH="0" baseline="0" noProof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2" name="Pravougaonik 11">
            <a:extLst>
              <a:ext uri="{FF2B5EF4-FFF2-40B4-BE49-F238E27FC236}">
                <a16:creationId xmlns:a16="http://schemas.microsoft.com/office/drawing/2014/main" id="{BE010B2B-9E31-4066-8926-6F88D5254D5C}"/>
              </a:ext>
            </a:extLst>
          </p:cNvPr>
          <p:cNvSpPr/>
          <p:nvPr/>
        </p:nvSpPr>
        <p:spPr>
          <a:xfrm>
            <a:off x="2117840" y="4501077"/>
            <a:ext cx="7152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800" b="0" i="0" u="none" strike="noStrike" kern="1200" cap="none" spc="0" normalizeH="0" baseline="0" noProof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ц</a:t>
            </a:r>
            <a:endParaRPr kumimoji="0" lang="sr-Latn-RS" sz="8800" b="0" i="0" u="none" strike="noStrike" kern="1200" cap="none" spc="0" normalizeH="0" baseline="0" noProof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Yu Gothic UI Semilight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9" name="Picture 4" descr="Top Green Pacifier Stickers for Android &amp;amp; iOS | Gfycat">
            <a:extLst>
              <a:ext uri="{FF2B5EF4-FFF2-40B4-BE49-F238E27FC236}">
                <a16:creationId xmlns:a16="http://schemas.microsoft.com/office/drawing/2014/main" id="{F17B1D10-33BF-4A80-A9DF-0905051D1F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154" y="1443051"/>
            <a:ext cx="3708829" cy="370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56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Education School Animated Clipart: student-holding-pen-paper-pad-animation">
            <a:extLst>
              <a:ext uri="{FF2B5EF4-FFF2-40B4-BE49-F238E27FC236}">
                <a16:creationId xmlns:a16="http://schemas.microsoft.com/office/drawing/2014/main" id="{EE9ECC0A-9AA6-4FE5-BCD5-034554968B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22" y="1765390"/>
            <a:ext cx="2946909" cy="27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3">
            <a:extLst>
              <a:ext uri="{FF2B5EF4-FFF2-40B4-BE49-F238E27FC236}">
                <a16:creationId xmlns:a16="http://schemas.microsoft.com/office/drawing/2014/main" id="{0A3736DE-74AA-41CD-B75D-70B47205C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14313"/>
            <a:ext cx="3071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r-Cyrl-BA" altLang="sr-Latn-RS" sz="2400"/>
              <a:t>  </a:t>
            </a:r>
            <a:r>
              <a:rPr lang="sr-Cyrl-BA" altLang="sr-Latn-RS" sz="2800"/>
              <a:t>Реши ребусе</a:t>
            </a:r>
            <a:r>
              <a:rPr lang="sr-Cyrl-BA" altLang="sr-Latn-RS" sz="2400"/>
              <a:t>.</a:t>
            </a:r>
            <a:endParaRPr lang="en-US" altLang="sr-Latn-RS" sz="7200">
              <a:solidFill>
                <a:srgbClr val="C00000"/>
              </a:solidFill>
            </a:endParaRPr>
          </a:p>
        </p:txBody>
      </p:sp>
      <p:sp>
        <p:nvSpPr>
          <p:cNvPr id="28" name="TextBox 23">
            <a:extLst>
              <a:ext uri="{FF2B5EF4-FFF2-40B4-BE49-F238E27FC236}">
                <a16:creationId xmlns:a16="http://schemas.microsoft.com/office/drawing/2014/main" id="{2AF625E5-2C30-44BF-83DC-317E5B7A9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569913"/>
            <a:ext cx="135731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11500"/>
              <a:t>Л</a:t>
            </a:r>
            <a:endParaRPr lang="en-US" altLang="sr-Latn-RS" sz="11500"/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390D1866-0088-424D-B89C-B64F7BBDE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3324225"/>
            <a:ext cx="728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r-Cyrl-BA" altLang="sr-Latn-RS" sz="2400"/>
              <a:t>  </a:t>
            </a:r>
            <a:r>
              <a:rPr lang="sr-Cyrl-BA" altLang="sr-Latn-RS" sz="2800"/>
              <a:t>Напиши речи које значе нешто умањено</a:t>
            </a:r>
            <a:r>
              <a:rPr lang="sr-Cyrl-BA" altLang="sr-Latn-RS" sz="2400"/>
              <a:t>.</a:t>
            </a:r>
            <a:endParaRPr lang="en-US" altLang="sr-Latn-RS" sz="7200">
              <a:solidFill>
                <a:srgbClr val="C00000"/>
              </a:solidFill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544724E1-86F8-43BF-A2FA-006D8EAD4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500188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/>
              <a:t>ица</a:t>
            </a:r>
            <a:endParaRPr lang="en-US" altLang="sr-Latn-RS"/>
          </a:p>
        </p:txBody>
      </p:sp>
      <p:cxnSp>
        <p:nvCxnSpPr>
          <p:cNvPr id="31" name="Straight Connector 32">
            <a:extLst>
              <a:ext uri="{FF2B5EF4-FFF2-40B4-BE49-F238E27FC236}">
                <a16:creationId xmlns:a16="http://schemas.microsoft.com/office/drawing/2014/main" id="{349E05FD-8C2A-4DAF-B014-A3FD2D38604E}"/>
              </a:ext>
            </a:extLst>
          </p:cNvPr>
          <p:cNvCxnSpPr/>
          <p:nvPr/>
        </p:nvCxnSpPr>
        <p:spPr>
          <a:xfrm rot="10800000">
            <a:off x="3286125" y="2428875"/>
            <a:ext cx="7858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3">
            <a:extLst>
              <a:ext uri="{FF2B5EF4-FFF2-40B4-BE49-F238E27FC236}">
                <a16:creationId xmlns:a16="http://schemas.microsoft.com/office/drawing/2014/main" id="{C4FB660B-3315-4573-8DA3-EC5DD0095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2143125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000"/>
              <a:t>улица</a:t>
            </a:r>
            <a:endParaRPr lang="en-US" altLang="sr-Latn-RS" sz="2000"/>
          </a:p>
        </p:txBody>
      </p:sp>
      <p:sp>
        <p:nvSpPr>
          <p:cNvPr id="33" name="TextBox 34">
            <a:extLst>
              <a:ext uri="{FF2B5EF4-FFF2-40B4-BE49-F238E27FC236}">
                <a16:creationId xmlns:a16="http://schemas.microsoft.com/office/drawing/2014/main" id="{EE502A60-B8C1-4844-86AB-B5735F288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819150"/>
            <a:ext cx="1000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8000"/>
              <a:t>Н</a:t>
            </a:r>
            <a:endParaRPr lang="en-US" altLang="sr-Latn-RS" sz="8000"/>
          </a:p>
        </p:txBody>
      </p:sp>
      <p:sp>
        <p:nvSpPr>
          <p:cNvPr id="34" name="TextBox 35">
            <a:extLst>
              <a:ext uri="{FF2B5EF4-FFF2-40B4-BE49-F238E27FC236}">
                <a16:creationId xmlns:a16="http://schemas.microsoft.com/office/drawing/2014/main" id="{3B19A00B-5E22-40EF-9A88-2DCAC6B23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1130300"/>
            <a:ext cx="214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/>
              <a:t>С</a:t>
            </a:r>
            <a:endParaRPr lang="en-US" altLang="sr-Latn-RS"/>
          </a:p>
        </p:txBody>
      </p:sp>
      <p:sp>
        <p:nvSpPr>
          <p:cNvPr id="35" name="TextBox 36">
            <a:extLst>
              <a:ext uri="{FF2B5EF4-FFF2-40B4-BE49-F238E27FC236}">
                <a16:creationId xmlns:a16="http://schemas.microsoft.com/office/drawing/2014/main" id="{BCE12EC1-D3D2-4E40-B8C2-7CAAE0D49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1416050"/>
            <a:ext cx="7858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3200"/>
              <a:t>ЦЕ</a:t>
            </a:r>
            <a:endParaRPr lang="en-US" altLang="sr-Latn-RS" sz="3200"/>
          </a:p>
        </p:txBody>
      </p:sp>
      <p:cxnSp>
        <p:nvCxnSpPr>
          <p:cNvPr id="36" name="Straight Connector 38">
            <a:extLst>
              <a:ext uri="{FF2B5EF4-FFF2-40B4-BE49-F238E27FC236}">
                <a16:creationId xmlns:a16="http://schemas.microsoft.com/office/drawing/2014/main" id="{54799343-E219-4F5F-B12F-367E41494756}"/>
              </a:ext>
            </a:extLst>
          </p:cNvPr>
          <p:cNvCxnSpPr/>
          <p:nvPr/>
        </p:nvCxnSpPr>
        <p:spPr>
          <a:xfrm rot="10800000">
            <a:off x="5715000" y="2416175"/>
            <a:ext cx="9286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9">
            <a:extLst>
              <a:ext uri="{FF2B5EF4-FFF2-40B4-BE49-F238E27FC236}">
                <a16:creationId xmlns:a16="http://schemas.microsoft.com/office/drawing/2014/main" id="{0E367D0C-3A25-4F91-9819-49FE5CB29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2130425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000"/>
              <a:t>сунце</a:t>
            </a:r>
            <a:endParaRPr lang="en-US" altLang="sr-Latn-RS" sz="2000"/>
          </a:p>
        </p:txBody>
      </p:sp>
      <p:sp>
        <p:nvSpPr>
          <p:cNvPr id="38" name="TextBox 40">
            <a:extLst>
              <a:ext uri="{FF2B5EF4-FFF2-40B4-BE49-F238E27FC236}">
                <a16:creationId xmlns:a16="http://schemas.microsoft.com/office/drawing/2014/main" id="{AE2686B7-C2F8-4ED6-8E93-B789477E8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4143375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000"/>
              <a:t>кућа - ________</a:t>
            </a:r>
            <a:endParaRPr lang="en-US" altLang="sr-Latn-RS" sz="2000"/>
          </a:p>
        </p:txBody>
      </p:sp>
      <p:sp>
        <p:nvSpPr>
          <p:cNvPr id="39" name="TextBox 43">
            <a:extLst>
              <a:ext uri="{FF2B5EF4-FFF2-40B4-BE49-F238E27FC236}">
                <a16:creationId xmlns:a16="http://schemas.microsoft.com/office/drawing/2014/main" id="{6E2DFAF3-B2CD-4E1B-9AB1-BDE2714BF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4130675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000"/>
              <a:t>кућица</a:t>
            </a:r>
            <a:endParaRPr lang="en-US" altLang="sr-Latn-RS" sz="2000"/>
          </a:p>
        </p:txBody>
      </p:sp>
      <p:sp>
        <p:nvSpPr>
          <p:cNvPr id="40" name="TextBox 44">
            <a:extLst>
              <a:ext uri="{FF2B5EF4-FFF2-40B4-BE49-F238E27FC236}">
                <a16:creationId xmlns:a16="http://schemas.microsoft.com/office/drawing/2014/main" id="{767B3F03-87E1-4C91-93B4-A8F8C6B6B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4857750"/>
            <a:ext cx="257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000"/>
              <a:t>ципела </a:t>
            </a:r>
            <a:r>
              <a:rPr lang="sr-Cyrl-BA" altLang="sr-Latn-RS"/>
              <a:t>- __________</a:t>
            </a:r>
            <a:endParaRPr lang="en-US" altLang="sr-Latn-RS"/>
          </a:p>
        </p:txBody>
      </p:sp>
      <p:sp>
        <p:nvSpPr>
          <p:cNvPr id="41" name="TextBox 45">
            <a:extLst>
              <a:ext uri="{FF2B5EF4-FFF2-40B4-BE49-F238E27FC236}">
                <a16:creationId xmlns:a16="http://schemas.microsoft.com/office/drawing/2014/main" id="{74BDD2A5-C0D1-4BCC-BBA2-340A6B1CA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4845050"/>
            <a:ext cx="1357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000"/>
              <a:t>ципелица</a:t>
            </a:r>
            <a:endParaRPr lang="en-US" altLang="sr-Latn-RS" sz="2000"/>
          </a:p>
        </p:txBody>
      </p:sp>
      <p:sp>
        <p:nvSpPr>
          <p:cNvPr id="42" name="TextBox 46">
            <a:extLst>
              <a:ext uri="{FF2B5EF4-FFF2-40B4-BE49-F238E27FC236}">
                <a16:creationId xmlns:a16="http://schemas.microsoft.com/office/drawing/2014/main" id="{B6EF1926-ADCC-4D1D-BE72-39E47DD17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5500688"/>
            <a:ext cx="2214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000"/>
              <a:t>река -</a:t>
            </a:r>
            <a:r>
              <a:rPr lang="sr-Cyrl-BA" altLang="sr-Latn-RS"/>
              <a:t> ________</a:t>
            </a:r>
            <a:endParaRPr lang="en-US" altLang="sr-Latn-RS"/>
          </a:p>
        </p:txBody>
      </p:sp>
      <p:sp>
        <p:nvSpPr>
          <p:cNvPr id="43" name="TextBox 47">
            <a:extLst>
              <a:ext uri="{FF2B5EF4-FFF2-40B4-BE49-F238E27FC236}">
                <a16:creationId xmlns:a16="http://schemas.microsoft.com/office/drawing/2014/main" id="{895B4E41-3C93-4CB2-8850-B35751BB4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5487988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000"/>
              <a:t>речица</a:t>
            </a:r>
            <a:endParaRPr lang="en-US" altLang="sr-Latn-RS" sz="2000"/>
          </a:p>
        </p:txBody>
      </p:sp>
      <p:sp>
        <p:nvSpPr>
          <p:cNvPr id="48" name="TextBox 48">
            <a:extLst>
              <a:ext uri="{FF2B5EF4-FFF2-40B4-BE49-F238E27FC236}">
                <a16:creationId xmlns:a16="http://schemas.microsoft.com/office/drawing/2014/main" id="{9617EB4D-B77C-48BF-81EE-FF3DFB7D8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6072188"/>
            <a:ext cx="214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000"/>
              <a:t>рука</a:t>
            </a:r>
            <a:r>
              <a:rPr lang="sr-Cyrl-BA" altLang="sr-Latn-RS"/>
              <a:t> - ________</a:t>
            </a:r>
            <a:endParaRPr lang="en-US" altLang="sr-Latn-RS"/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6D9C8623-6066-4C0A-A8D4-0B431D601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6072188"/>
            <a:ext cx="1214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000"/>
              <a:t>ручица</a:t>
            </a:r>
            <a:endParaRPr lang="en-US" altLang="sr-Latn-RS" sz="2000"/>
          </a:p>
        </p:txBody>
      </p:sp>
      <p:sp>
        <p:nvSpPr>
          <p:cNvPr id="50" name="TextBox 53">
            <a:extLst>
              <a:ext uri="{FF2B5EF4-FFF2-40B4-BE49-F238E27FC236}">
                <a16:creationId xmlns:a16="http://schemas.microsoft.com/office/drawing/2014/main" id="{746AF89B-02F0-4D73-99F5-EA0A147FB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100513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000"/>
              <a:t>зрно - _______</a:t>
            </a:r>
            <a:endParaRPr lang="en-US" altLang="sr-Latn-RS" sz="2000"/>
          </a:p>
        </p:txBody>
      </p:sp>
      <p:sp>
        <p:nvSpPr>
          <p:cNvPr id="51" name="TextBox 54">
            <a:extLst>
              <a:ext uri="{FF2B5EF4-FFF2-40B4-BE49-F238E27FC236}">
                <a16:creationId xmlns:a16="http://schemas.microsoft.com/office/drawing/2014/main" id="{B09D95CB-53EA-417A-876C-3BF988CF4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4100513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000"/>
              <a:t>зрнце</a:t>
            </a:r>
            <a:endParaRPr lang="en-US" altLang="sr-Latn-RS" sz="2000"/>
          </a:p>
        </p:txBody>
      </p:sp>
      <p:sp>
        <p:nvSpPr>
          <p:cNvPr id="52" name="TextBox 55">
            <a:extLst>
              <a:ext uri="{FF2B5EF4-FFF2-40B4-BE49-F238E27FC236}">
                <a16:creationId xmlns:a16="http://schemas.microsoft.com/office/drawing/2014/main" id="{050C9C7F-D89A-41AB-AEDB-EE8979E57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814888"/>
            <a:ext cx="257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000"/>
              <a:t>дете </a:t>
            </a:r>
            <a:r>
              <a:rPr lang="sr-Cyrl-BA" altLang="sr-Latn-RS"/>
              <a:t>- _________</a:t>
            </a:r>
            <a:endParaRPr lang="en-US" altLang="sr-Latn-RS"/>
          </a:p>
        </p:txBody>
      </p:sp>
      <p:sp>
        <p:nvSpPr>
          <p:cNvPr id="53" name="TextBox 56">
            <a:extLst>
              <a:ext uri="{FF2B5EF4-FFF2-40B4-BE49-F238E27FC236}">
                <a16:creationId xmlns:a16="http://schemas.microsoft.com/office/drawing/2014/main" id="{63609774-73E1-4A92-B36A-184BCB299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4814888"/>
            <a:ext cx="1214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000"/>
              <a:t>детенце</a:t>
            </a:r>
            <a:endParaRPr lang="en-US" altLang="sr-Latn-RS" sz="2000"/>
          </a:p>
        </p:txBody>
      </p:sp>
      <p:sp>
        <p:nvSpPr>
          <p:cNvPr id="54" name="TextBox 57">
            <a:extLst>
              <a:ext uri="{FF2B5EF4-FFF2-40B4-BE49-F238E27FC236}">
                <a16:creationId xmlns:a16="http://schemas.microsoft.com/office/drawing/2014/main" id="{B044E72D-3013-4F17-A8CC-490DF5FD9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457825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000"/>
              <a:t>магарац -</a:t>
            </a:r>
            <a:r>
              <a:rPr lang="sr-Cyrl-BA" altLang="sr-Latn-RS"/>
              <a:t> __________</a:t>
            </a:r>
            <a:endParaRPr lang="en-US" altLang="sr-Latn-RS"/>
          </a:p>
        </p:txBody>
      </p:sp>
      <p:sp>
        <p:nvSpPr>
          <p:cNvPr id="55" name="TextBox 62">
            <a:extLst>
              <a:ext uri="{FF2B5EF4-FFF2-40B4-BE49-F238E27FC236}">
                <a16:creationId xmlns:a16="http://schemas.microsoft.com/office/drawing/2014/main" id="{27EACA74-C22E-4560-83B3-C14C0A4BB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5457825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000"/>
              <a:t>магаренце</a:t>
            </a:r>
            <a:endParaRPr lang="en-US" altLang="sr-Latn-RS" sz="2000"/>
          </a:p>
        </p:txBody>
      </p:sp>
      <p:sp>
        <p:nvSpPr>
          <p:cNvPr id="56" name="TextBox 64">
            <a:extLst>
              <a:ext uri="{FF2B5EF4-FFF2-40B4-BE49-F238E27FC236}">
                <a16:creationId xmlns:a16="http://schemas.microsoft.com/office/drawing/2014/main" id="{225346B5-0E95-4232-BB3D-F930F53AF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100763"/>
            <a:ext cx="214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000"/>
              <a:t>цизма </a:t>
            </a:r>
            <a:r>
              <a:rPr lang="sr-Cyrl-BA" altLang="sr-Latn-RS"/>
              <a:t>- ________</a:t>
            </a:r>
            <a:endParaRPr lang="en-US" altLang="sr-Latn-RS"/>
          </a:p>
        </p:txBody>
      </p:sp>
      <p:sp>
        <p:nvSpPr>
          <p:cNvPr id="57" name="TextBox 68">
            <a:extLst>
              <a:ext uri="{FF2B5EF4-FFF2-40B4-BE49-F238E27FC236}">
                <a16:creationId xmlns:a16="http://schemas.microsoft.com/office/drawing/2014/main" id="{F262F40D-56CE-40EC-A3C5-5DAB4F09E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6100763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000"/>
              <a:t>чизмица</a:t>
            </a: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38330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Education School Animated Clipart: student-holding-pen-paper-pad-animation">
            <a:extLst>
              <a:ext uri="{FF2B5EF4-FFF2-40B4-BE49-F238E27FC236}">
                <a16:creationId xmlns:a16="http://schemas.microsoft.com/office/drawing/2014/main" id="{E4A83D1C-97F2-4B27-8069-6DF92ACA02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47" y="1356612"/>
            <a:ext cx="2946909" cy="27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19">
            <a:extLst>
              <a:ext uri="{FF2B5EF4-FFF2-40B4-BE49-F238E27FC236}">
                <a16:creationId xmlns:a16="http://schemas.microsoft.com/office/drawing/2014/main" id="{379F5A0C-639D-471F-9AC9-A06377C55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571500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r-Cyrl-BA" altLang="sr-Latn-RS" sz="2800"/>
              <a:t>  Препиши следеће реченице</a:t>
            </a:r>
            <a:r>
              <a:rPr lang="sr-Cyrl-BA" altLang="sr-Latn-RS" sz="2400"/>
              <a:t>.</a:t>
            </a:r>
            <a:endParaRPr lang="en-US" altLang="sr-Latn-RS" sz="7200">
              <a:solidFill>
                <a:srgbClr val="C00000"/>
              </a:solidFill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3A6F0101-4887-499E-830C-FAE4D3C52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2824163"/>
            <a:ext cx="4429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sr-Cyrl-CS" altLang="sr-Latn-RS" sz="2400">
                <a:ea typeface="Calibri" panose="020F0502020204030204" pitchFamily="34" charset="0"/>
                <a:cs typeface="Arial" panose="020B0604020202020204" pitchFamily="34" charset="0"/>
              </a:rPr>
              <a:t> Милица има црне ципеле.</a:t>
            </a: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E8A4CEE6-3257-4581-B1FD-9F11D6C06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5895975"/>
            <a:ext cx="5143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sr-Cyrl-CS" altLang="sr-Latn-RS" sz="2400" b="1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Cyrl-CS" altLang="sr-Latn-RS" sz="2400">
                <a:ea typeface="Calibri" panose="020F0502020204030204" pitchFamily="34" charset="0"/>
                <a:cs typeface="Arial" panose="020B0604020202020204" pitchFamily="34" charset="0"/>
              </a:rPr>
              <a:t>Цица је нацртала  велико сунце</a:t>
            </a:r>
            <a:r>
              <a:rPr lang="sr-Cyrl-CS" altLang="sr-Latn-RS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altLang="sr-Latn-RS" sz="20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17">
            <a:extLst>
              <a:ext uri="{FF2B5EF4-FFF2-40B4-BE49-F238E27FC236}">
                <a16:creationId xmlns:a16="http://schemas.microsoft.com/office/drawing/2014/main" id="{07D92616-A7A5-4E2C-91A1-F2388E20C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967288"/>
            <a:ext cx="3571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sr-Cyrl-BA" altLang="sr-Latn-RS" sz="2400"/>
              <a:t> Цана једе цвеклу </a:t>
            </a:r>
            <a:r>
              <a:rPr lang="sr-Cyrl-BA" altLang="sr-Latn-RS"/>
              <a:t>.</a:t>
            </a:r>
            <a:endParaRPr lang="en-US" altLang="sr-Latn-RS"/>
          </a:p>
        </p:txBody>
      </p:sp>
      <p:sp>
        <p:nvSpPr>
          <p:cNvPr id="50" name="Rectangle 15">
            <a:extLst>
              <a:ext uri="{FF2B5EF4-FFF2-40B4-BE49-F238E27FC236}">
                <a16:creationId xmlns:a16="http://schemas.microsoft.com/office/drawing/2014/main" id="{243528EC-97D8-4784-93AB-45DF71E97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1857375"/>
            <a:ext cx="428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sr-Cyrl-BA" altLang="sr-Latn-RS" sz="2400">
                <a:ea typeface="Calibri" panose="020F0502020204030204" pitchFamily="34" charset="0"/>
                <a:cs typeface="Arial" panose="020B0604020202020204" pitchFamily="34" charset="0"/>
              </a:rPr>
              <a:t> Цврчак цврчи у шумици</a:t>
            </a:r>
            <a:r>
              <a:rPr lang="sr-Latn-CS" altLang="sr-Latn-RS" sz="120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r-Latn-CS" altLang="sr-Latn-RS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7">
            <a:extLst>
              <a:ext uri="{FF2B5EF4-FFF2-40B4-BE49-F238E27FC236}">
                <a16:creationId xmlns:a16="http://schemas.microsoft.com/office/drawing/2014/main" id="{F1ADFDCE-E943-4F04-B86E-49F431758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3895725"/>
            <a:ext cx="557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sr-Cyrl-CS" altLang="sr-Latn-RS" sz="2400">
                <a:ea typeface="Calibri" panose="020F0502020204030204" pitchFamily="34" charset="0"/>
                <a:cs typeface="Arial" panose="020B0604020202020204" pitchFamily="34" charset="0"/>
              </a:rPr>
              <a:t> Цветко је упецао црвену рукавицу.  </a:t>
            </a:r>
            <a:endParaRPr lang="sr-Cyrl-CS" altLang="sr-Latn-RS" sz="36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84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">
            <a:extLst>
              <a:ext uri="{FF2B5EF4-FFF2-40B4-BE49-F238E27FC236}">
                <a16:creationId xmlns:a16="http://schemas.microsoft.com/office/drawing/2014/main" id="{FBCE24FB-88F6-47C3-836F-A66B82F87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98" y="179392"/>
            <a:ext cx="5500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r-Cyrl-BA" altLang="sr-Latn-RS" sz="2400"/>
              <a:t>  </a:t>
            </a:r>
            <a:r>
              <a:rPr lang="sr-Cyrl-BA" altLang="sr-Latn-RS" sz="2800"/>
              <a:t>Препиши следећи текст</a:t>
            </a:r>
            <a:r>
              <a:rPr lang="sr-Cyrl-BA" altLang="sr-Latn-RS" sz="2400"/>
              <a:t>.</a:t>
            </a:r>
            <a:endParaRPr lang="en-US" altLang="sr-Latn-RS" sz="24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AC4FC0-EBA2-4468-84DB-2931343043A4}"/>
              </a:ext>
            </a:extLst>
          </p:cNvPr>
          <p:cNvSpPr/>
          <p:nvPr/>
        </p:nvSpPr>
        <p:spPr>
          <a:xfrm>
            <a:off x="345140" y="703267"/>
            <a:ext cx="8189259" cy="6154733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EB86A806-6BB5-4CD0-AD79-ACF9107AC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834" y="1977269"/>
            <a:ext cx="6257644" cy="39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sr-Cyrl-BA" altLang="sr-Latn-RS" sz="2400" dirty="0"/>
              <a:t>Испред Цицине куће, на травњаку поред пања, блиста нов бицикл. Црвена машница на њему њише се на </a:t>
            </a:r>
            <a:r>
              <a:rPr lang="sr-Cyrl-BA" altLang="sr-Latn-RS" sz="2400" dirty="0" err="1"/>
              <a:t>ветру</a:t>
            </a:r>
            <a:r>
              <a:rPr lang="sr-Cyrl-BA" altLang="sr-Latn-RS" sz="2400" dirty="0"/>
              <a:t>. Цица цичи од среће. </a:t>
            </a:r>
            <a:r>
              <a:rPr lang="sr-Cyrl-BA" altLang="sr-Latn-RS" sz="2400" dirty="0" err="1"/>
              <a:t>Седа</a:t>
            </a:r>
            <a:r>
              <a:rPr lang="sr-Cyrl-BA" altLang="sr-Latn-RS" sz="2400" dirty="0"/>
              <a:t> за бицикл и </a:t>
            </a:r>
            <a:r>
              <a:rPr lang="sr-Cyrl-BA" altLang="sr-Latn-RS" sz="2400" dirty="0" err="1"/>
              <a:t>звонцем</a:t>
            </a:r>
            <a:r>
              <a:rPr lang="sr-Cyrl-BA" altLang="sr-Latn-RS" sz="2400" dirty="0"/>
              <a:t> звони: Цин, Цин, цин! Њен </a:t>
            </a:r>
            <a:r>
              <a:rPr lang="sr-Cyrl-BA" altLang="sr-Latn-RS" sz="2400" dirty="0" err="1"/>
              <a:t>смех</a:t>
            </a:r>
            <a:r>
              <a:rPr lang="sr-Cyrl-BA" altLang="sr-Latn-RS" sz="2400" dirty="0"/>
              <a:t> одзвања улицом. Сви врапци из жбуња зацвркуташе.</a:t>
            </a:r>
            <a:endParaRPr lang="en-US" altLang="sr-Latn-RS" sz="2400" dirty="0"/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67367805-9318-4EF3-A531-EF72BD2E7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017" y="1242156"/>
            <a:ext cx="4218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RS" altLang="sr-Latn-RS" sz="3200" dirty="0"/>
              <a:t>Бицикл</a:t>
            </a:r>
            <a:endParaRPr lang="en-US" altLang="sr-Latn-RS" sz="3200" dirty="0"/>
          </a:p>
        </p:txBody>
      </p:sp>
      <p:pic>
        <p:nvPicPr>
          <p:cNvPr id="3074" name="Picture 2" descr="Education School Animated Clipart: student-holding-pen-paper-pad-animation">
            <a:extLst>
              <a:ext uri="{FF2B5EF4-FFF2-40B4-BE49-F238E27FC236}">
                <a16:creationId xmlns:a16="http://schemas.microsoft.com/office/drawing/2014/main" id="{13EE265A-7969-48AF-AF51-9C374D5526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904" y="1988199"/>
            <a:ext cx="3786673" cy="355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269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">
            <a:extLst>
              <a:ext uri="{FF2B5EF4-FFF2-40B4-BE49-F238E27FC236}">
                <a16:creationId xmlns:a16="http://schemas.microsoft.com/office/drawing/2014/main" id="{FBCE24FB-88F6-47C3-836F-A66B82F87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33" y="663486"/>
            <a:ext cx="72216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r-Cyrl-BA" altLang="sr-Latn-RS" sz="2400" dirty="0"/>
              <a:t>  </a:t>
            </a:r>
            <a:r>
              <a:rPr lang="sr-Cyrl-BA" altLang="sr-Latn-RS" sz="2800" dirty="0" err="1"/>
              <a:t>Одовори</a:t>
            </a:r>
            <a:r>
              <a:rPr lang="sr-Cyrl-BA" altLang="sr-Latn-RS" sz="2800" dirty="0"/>
              <a:t> пуном реченицом на питања</a:t>
            </a:r>
            <a:r>
              <a:rPr lang="sr-Cyrl-BA" altLang="sr-Latn-RS" sz="2400" dirty="0"/>
              <a:t>.</a:t>
            </a:r>
            <a:endParaRPr lang="en-US" altLang="sr-Latn-RS" sz="24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AC4FC0-EBA2-4468-84DB-2931343043A4}"/>
              </a:ext>
            </a:extLst>
          </p:cNvPr>
          <p:cNvSpPr/>
          <p:nvPr/>
        </p:nvSpPr>
        <p:spPr>
          <a:xfrm>
            <a:off x="922309" y="1568658"/>
            <a:ext cx="7361079" cy="4077459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EB86A806-6BB5-4CD0-AD79-ACF9107AC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189" y="2487466"/>
            <a:ext cx="6620715" cy="223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sr-Cyrl-RS" altLang="sr-Latn-RS" sz="2400" dirty="0"/>
              <a:t>Зашто је на себи бицикл имао машницу?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sr-Cyrl-RS" altLang="sr-Latn-RS" sz="2400" dirty="0"/>
              <a:t>Због чега је Цица била весела?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sr-Cyrl-RS" altLang="sr-Latn-RS" sz="2400" dirty="0"/>
              <a:t>Како звонце звони?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sr-Cyrl-RS" altLang="sr-Latn-RS" sz="2400" dirty="0"/>
              <a:t>Шта тебе чини срећним/срећном?</a:t>
            </a:r>
            <a:endParaRPr lang="en-US" altLang="sr-Latn-RS" sz="2400" dirty="0"/>
          </a:p>
        </p:txBody>
      </p:sp>
      <p:pic>
        <p:nvPicPr>
          <p:cNvPr id="3074" name="Picture 2" descr="Education School Animated Clipart: student-holding-pen-paper-pad-animation">
            <a:extLst>
              <a:ext uri="{FF2B5EF4-FFF2-40B4-BE49-F238E27FC236}">
                <a16:creationId xmlns:a16="http://schemas.microsoft.com/office/drawing/2014/main" id="{13EE265A-7969-48AF-AF51-9C374D5526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904" y="1988199"/>
            <a:ext cx="3786673" cy="355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482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239</Words>
  <Application>Microsoft Office PowerPoint</Application>
  <PresentationFormat>Široki ekran</PresentationFormat>
  <Paragraphs>88</Paragraphs>
  <Slides>8</Slides>
  <Notes>0</Notes>
  <HiddenSlides>0</HiddenSlides>
  <MMClips>1</MMClips>
  <ScaleCrop>false</ScaleCrop>
  <HeadingPairs>
    <vt:vector size="6" baseType="variant">
      <vt:variant>
        <vt:lpstr>Korišćeni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Corbel</vt:lpstr>
      <vt:lpstr>Gill Sans MT</vt:lpstr>
      <vt:lpstr>Wingdings</vt:lpstr>
      <vt:lpstr>1_Tema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69</cp:revision>
  <dcterms:created xsi:type="dcterms:W3CDTF">2021-09-18T18:53:18Z</dcterms:created>
  <dcterms:modified xsi:type="dcterms:W3CDTF">2021-10-04T20:33:08Z</dcterms:modified>
</cp:coreProperties>
</file>