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0" r:id="rId4"/>
    <p:sldId id="261" r:id="rId5"/>
    <p:sldId id="262" r:id="rId6"/>
    <p:sldId id="263" r:id="rId7"/>
    <p:sldId id="267" r:id="rId8"/>
    <p:sldId id="268" r:id="rId9"/>
    <p:sldId id="269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30" d="100"/>
          <a:sy n="30" d="100"/>
        </p:scale>
        <p:origin x="-882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17-Dec-17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17-Dec-17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17-Dec-17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17-Dec-17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17-Dec-17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17-Dec-17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533400"/>
            <a:ext cx="5715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66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Број седам </a:t>
            </a:r>
          </a:p>
          <a:p>
            <a:pPr algn="ctr"/>
            <a:r>
              <a:rPr lang="sr-Cyrl-RS" sz="66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en-US" sz="66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6" descr="68088f83f11462cce40d9d428684f9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505200"/>
            <a:ext cx="7143750" cy="2638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a59a7d678d10c2be4b802587ad80ae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57199"/>
            <a:ext cx="7848600" cy="5886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l_hearts___seven_dwarfs_by_lynxgriffin-d5p367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28800"/>
            <a:ext cx="8611050" cy="2842320"/>
          </a:xfrm>
          <a:prstGeom prst="rect">
            <a:avLst/>
          </a:prstGeom>
        </p:spPr>
      </p:pic>
      <p:pic>
        <p:nvPicPr>
          <p:cNvPr id="6" name="Picture 5" descr="12161398591273033014karthikeyan_Ruby_sketch.svg.m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228600"/>
            <a:ext cx="1972237" cy="1676400"/>
          </a:xfrm>
          <a:prstGeom prst="rect">
            <a:avLst/>
          </a:prstGeom>
        </p:spPr>
      </p:pic>
      <p:pic>
        <p:nvPicPr>
          <p:cNvPr id="7" name="Picture 6" descr="downloa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664619">
            <a:off x="2819400" y="381000"/>
            <a:ext cx="1744138" cy="1569720"/>
          </a:xfrm>
          <a:prstGeom prst="rect">
            <a:avLst/>
          </a:prstGeom>
        </p:spPr>
      </p:pic>
      <p:pic>
        <p:nvPicPr>
          <p:cNvPr id="8" name="Picture 7" descr="12161398591273033014karthikeyan_Ruby_sketch.svg.m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25" y="4953000"/>
            <a:ext cx="2001157" cy="1700982"/>
          </a:xfrm>
          <a:prstGeom prst="rect">
            <a:avLst/>
          </a:prstGeom>
        </p:spPr>
      </p:pic>
      <p:pic>
        <p:nvPicPr>
          <p:cNvPr id="11" name="Picture 10" descr="downloa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212773">
            <a:off x="3581400" y="4876800"/>
            <a:ext cx="1862672" cy="1676401"/>
          </a:xfrm>
          <a:prstGeom prst="rect">
            <a:avLst/>
          </a:prstGeom>
        </p:spPr>
      </p:pic>
      <p:pic>
        <p:nvPicPr>
          <p:cNvPr id="12" name="Picture 11" descr="downloa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196628">
            <a:off x="4857339" y="471700"/>
            <a:ext cx="1693338" cy="1524000"/>
          </a:xfrm>
          <a:prstGeom prst="rect">
            <a:avLst/>
          </a:prstGeom>
        </p:spPr>
      </p:pic>
      <p:pic>
        <p:nvPicPr>
          <p:cNvPr id="14" name="Picture 13" descr="12161398591273033014karthikeyan_Ruby_sketch.svg.m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63102">
            <a:off x="6257364" y="4876800"/>
            <a:ext cx="1911510" cy="1624782"/>
          </a:xfrm>
          <a:prstGeom prst="rect">
            <a:avLst/>
          </a:prstGeom>
        </p:spPr>
      </p:pic>
      <p:pic>
        <p:nvPicPr>
          <p:cNvPr id="15" name="Picture 14" descr="12161398591273033014karthikeyan_Ruby_sketch.svg.m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884092">
            <a:off x="6876006" y="210644"/>
            <a:ext cx="1882590" cy="1600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9600" y="3276600"/>
            <a:ext cx="82426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sr-Cyrl-RS" sz="2800" smtClean="0"/>
              <a:t>7 - 1</a:t>
            </a:r>
            <a:endParaRPr lang="en-US" sz="2800"/>
          </a:p>
        </p:txBody>
      </p:sp>
      <p:sp>
        <p:nvSpPr>
          <p:cNvPr id="17" name="TextBox 16"/>
          <p:cNvSpPr txBox="1"/>
          <p:nvPr/>
        </p:nvSpPr>
        <p:spPr>
          <a:xfrm>
            <a:off x="1676400" y="3200400"/>
            <a:ext cx="82426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sr-Cyrl-RS" sz="2800" smtClean="0"/>
              <a:t>7 - 0</a:t>
            </a:r>
            <a:endParaRPr lang="en-US" sz="2800"/>
          </a:p>
        </p:txBody>
      </p:sp>
      <p:sp>
        <p:nvSpPr>
          <p:cNvPr id="18" name="TextBox 17"/>
          <p:cNvSpPr txBox="1"/>
          <p:nvPr/>
        </p:nvSpPr>
        <p:spPr>
          <a:xfrm>
            <a:off x="2895600" y="3200400"/>
            <a:ext cx="82426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sr-Cyrl-RS" sz="2800" smtClean="0"/>
              <a:t>7 - 4</a:t>
            </a:r>
            <a:endParaRPr lang="en-US" sz="2800"/>
          </a:p>
        </p:txBody>
      </p:sp>
      <p:sp>
        <p:nvSpPr>
          <p:cNvPr id="19" name="TextBox 18"/>
          <p:cNvSpPr txBox="1"/>
          <p:nvPr/>
        </p:nvSpPr>
        <p:spPr>
          <a:xfrm>
            <a:off x="4038600" y="3276600"/>
            <a:ext cx="74251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sr-Cyrl-RS" sz="2800" smtClean="0"/>
              <a:t>6 -1</a:t>
            </a:r>
            <a:endParaRPr lang="en-US" sz="2800"/>
          </a:p>
        </p:txBody>
      </p:sp>
      <p:sp>
        <p:nvSpPr>
          <p:cNvPr id="20" name="TextBox 19"/>
          <p:cNvSpPr txBox="1"/>
          <p:nvPr/>
        </p:nvSpPr>
        <p:spPr>
          <a:xfrm>
            <a:off x="5181600" y="3352800"/>
            <a:ext cx="82426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sr-Cyrl-RS" sz="2800" smtClean="0"/>
              <a:t>7 - 5</a:t>
            </a:r>
            <a:endParaRPr lang="en-US" sz="2800"/>
          </a:p>
        </p:txBody>
      </p:sp>
      <p:sp>
        <p:nvSpPr>
          <p:cNvPr id="21" name="TextBox 20"/>
          <p:cNvSpPr txBox="1"/>
          <p:nvPr/>
        </p:nvSpPr>
        <p:spPr>
          <a:xfrm>
            <a:off x="6400800" y="3352800"/>
            <a:ext cx="82426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sr-Cyrl-RS" sz="2800" smtClean="0"/>
              <a:t>7 - 7</a:t>
            </a:r>
            <a:endParaRPr lang="en-US" sz="2800"/>
          </a:p>
        </p:txBody>
      </p:sp>
      <p:sp>
        <p:nvSpPr>
          <p:cNvPr id="22" name="TextBox 21"/>
          <p:cNvSpPr txBox="1"/>
          <p:nvPr/>
        </p:nvSpPr>
        <p:spPr>
          <a:xfrm>
            <a:off x="7620000" y="3429000"/>
            <a:ext cx="82426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sr-Cyrl-RS" sz="2800" smtClean="0"/>
              <a:t>7 - 6</a:t>
            </a:r>
            <a:endParaRPr lang="en-US" sz="2800"/>
          </a:p>
        </p:txBody>
      </p:sp>
      <p:sp>
        <p:nvSpPr>
          <p:cNvPr id="23" name="TextBox 22"/>
          <p:cNvSpPr txBox="1"/>
          <p:nvPr/>
        </p:nvSpPr>
        <p:spPr>
          <a:xfrm>
            <a:off x="1004192" y="49530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smtClean="0"/>
              <a:t>6</a:t>
            </a:r>
            <a:endParaRPr lang="en-US" sz="2800"/>
          </a:p>
        </p:txBody>
      </p:sp>
      <p:sp>
        <p:nvSpPr>
          <p:cNvPr id="24" name="TextBox 23"/>
          <p:cNvSpPr txBox="1"/>
          <p:nvPr/>
        </p:nvSpPr>
        <p:spPr>
          <a:xfrm>
            <a:off x="1143000" y="2286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smtClean="0"/>
              <a:t>7</a:t>
            </a:r>
            <a:endParaRPr lang="en-US" sz="2800"/>
          </a:p>
        </p:txBody>
      </p:sp>
      <p:sp>
        <p:nvSpPr>
          <p:cNvPr id="25" name="TextBox 24"/>
          <p:cNvSpPr txBox="1"/>
          <p:nvPr/>
        </p:nvSpPr>
        <p:spPr>
          <a:xfrm>
            <a:off x="3505200" y="8382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smtClean="0"/>
              <a:t>5</a:t>
            </a:r>
            <a:endParaRPr lang="en-US" sz="2800"/>
          </a:p>
        </p:txBody>
      </p:sp>
      <p:sp>
        <p:nvSpPr>
          <p:cNvPr id="26" name="TextBox 25"/>
          <p:cNvSpPr txBox="1"/>
          <p:nvPr/>
        </p:nvSpPr>
        <p:spPr>
          <a:xfrm>
            <a:off x="4343400" y="54102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smtClean="0"/>
              <a:t>3</a:t>
            </a:r>
            <a:endParaRPr lang="en-US" sz="2800"/>
          </a:p>
        </p:txBody>
      </p:sp>
      <p:sp>
        <p:nvSpPr>
          <p:cNvPr id="27" name="TextBox 26"/>
          <p:cNvSpPr txBox="1"/>
          <p:nvPr/>
        </p:nvSpPr>
        <p:spPr>
          <a:xfrm>
            <a:off x="5562600" y="9906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smtClean="0"/>
              <a:t>2</a:t>
            </a:r>
            <a:endParaRPr lang="en-US" sz="2800"/>
          </a:p>
        </p:txBody>
      </p:sp>
      <p:sp>
        <p:nvSpPr>
          <p:cNvPr id="28" name="TextBox 27"/>
          <p:cNvSpPr txBox="1"/>
          <p:nvPr/>
        </p:nvSpPr>
        <p:spPr>
          <a:xfrm>
            <a:off x="6705600" y="49530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smtClean="0"/>
              <a:t>0</a:t>
            </a:r>
            <a:endParaRPr lang="en-US" sz="2800"/>
          </a:p>
        </p:txBody>
      </p:sp>
      <p:sp>
        <p:nvSpPr>
          <p:cNvPr id="29" name="TextBox 28"/>
          <p:cNvSpPr txBox="1"/>
          <p:nvPr/>
        </p:nvSpPr>
        <p:spPr>
          <a:xfrm>
            <a:off x="7086600" y="7620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smtClean="0"/>
              <a:t>1</a:t>
            </a:r>
            <a:endParaRPr lang="en-US" sz="2800"/>
          </a:p>
        </p:txBody>
      </p:sp>
      <p:cxnSp>
        <p:nvCxnSpPr>
          <p:cNvPr id="31" name="Straight Connector 30"/>
          <p:cNvCxnSpPr/>
          <p:nvPr/>
        </p:nvCxnSpPr>
        <p:spPr>
          <a:xfrm rot="16200000" flipH="1">
            <a:off x="876300" y="2324100"/>
            <a:ext cx="1752600" cy="1524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457200" y="4343400"/>
            <a:ext cx="1676400" cy="3048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3048000" y="4114800"/>
            <a:ext cx="1524000" cy="6096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H="1">
            <a:off x="3276600" y="2362200"/>
            <a:ext cx="1676400" cy="3048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4876800" y="2209800"/>
            <a:ext cx="2209800" cy="22860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H="1">
            <a:off x="6477000" y="2133600"/>
            <a:ext cx="2209800" cy="53340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1" idx="2"/>
          </p:cNvCxnSpPr>
          <p:nvPr/>
        </p:nvCxnSpPr>
        <p:spPr>
          <a:xfrm rot="5400000">
            <a:off x="5839777" y="4589444"/>
            <a:ext cx="1686580" cy="259733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52400" y="457200"/>
            <a:ext cx="507395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Cyrl-CS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Снежана је спремила ручак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Cyrl-CS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 седам патуљака.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Cyrl-CS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Ручало је само 5 патуљака. </a:t>
            </a: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Колико их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није дошло на ручак?</a:t>
            </a:r>
            <a:endParaRPr kumimoji="0" lang="sr-Cyrl-C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ac29e68e3e5043d2a5abce8316424673---dwarfs-seven-dwarf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366" y="0"/>
            <a:ext cx="4054633" cy="563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5105400"/>
            <a:ext cx="2228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smtClean="0"/>
              <a:t>Р: </a:t>
            </a:r>
            <a:r>
              <a:rPr lang="en-US" sz="3600" u="sng" smtClean="0"/>
              <a:t>7 – 5 </a:t>
            </a:r>
            <a:r>
              <a:rPr lang="sr-Cyrl-RS" sz="3600" u="sng" smtClean="0"/>
              <a:t>= 2</a:t>
            </a:r>
            <a:endParaRPr lang="en-US" sz="3600" u="sng"/>
          </a:p>
        </p:txBody>
      </p:sp>
      <p:sp>
        <p:nvSpPr>
          <p:cNvPr id="6" name="Rectangle 5"/>
          <p:cNvSpPr/>
          <p:nvPr/>
        </p:nvSpPr>
        <p:spPr>
          <a:xfrm>
            <a:off x="304800" y="5867400"/>
            <a:ext cx="73865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3600" smtClean="0"/>
              <a:t>О: На ручак није дошло </a:t>
            </a:r>
            <a:r>
              <a:rPr lang="sr-Cyrl-RS" sz="3600" u="sng" smtClean="0"/>
              <a:t>2  </a:t>
            </a:r>
            <a:r>
              <a:rPr lang="sr-Cyrl-RS" sz="3600" smtClean="0"/>
              <a:t> патуљка.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76200"/>
            <a:ext cx="82250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smtClean="0"/>
              <a:t>Знаш да има седам патуљака. </a:t>
            </a:r>
          </a:p>
          <a:p>
            <a:r>
              <a:rPr lang="sr-Cyrl-RS" sz="3200" smtClean="0"/>
              <a:t>Колико их се купа ако један неће да се окупа?</a:t>
            </a:r>
            <a:endParaRPr lang="en-US" sz="3200"/>
          </a:p>
        </p:txBody>
      </p:sp>
      <p:pic>
        <p:nvPicPr>
          <p:cNvPr id="5" name="Picture 4" descr="b6d20970-e1b8-4b2e-884e-32d51c3a7c7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295400"/>
            <a:ext cx="5574694" cy="4133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105400"/>
            <a:ext cx="2228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smtClean="0"/>
              <a:t>Р: </a:t>
            </a:r>
            <a:r>
              <a:rPr lang="en-US" sz="3600" u="sng" smtClean="0"/>
              <a:t>7 – </a:t>
            </a:r>
            <a:r>
              <a:rPr lang="sr-Cyrl-RS" sz="3600" u="sng" smtClean="0"/>
              <a:t>1</a:t>
            </a:r>
            <a:r>
              <a:rPr lang="en-US" sz="3600" u="sng" smtClean="0"/>
              <a:t> </a:t>
            </a:r>
            <a:r>
              <a:rPr lang="sr-Cyrl-RS" sz="3600" u="sng" smtClean="0"/>
              <a:t>= 6</a:t>
            </a:r>
            <a:endParaRPr lang="en-US" sz="3600" u="sng"/>
          </a:p>
        </p:txBody>
      </p:sp>
      <p:sp>
        <p:nvSpPr>
          <p:cNvPr id="7" name="Rectangle 6"/>
          <p:cNvSpPr/>
          <p:nvPr/>
        </p:nvSpPr>
        <p:spPr>
          <a:xfrm>
            <a:off x="304800" y="5867400"/>
            <a:ext cx="49633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3600" smtClean="0"/>
              <a:t>О: Купа се  </a:t>
            </a:r>
            <a:r>
              <a:rPr lang="sr-Cyrl-RS" sz="3600" u="sng" smtClean="0"/>
              <a:t>6   </a:t>
            </a:r>
            <a:r>
              <a:rPr lang="sr-Cyrl-RS" sz="3600" smtClean="0"/>
              <a:t> патуљака.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762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smtClean="0"/>
              <a:t>Знаш да има седам патуљака. </a:t>
            </a:r>
          </a:p>
          <a:p>
            <a:r>
              <a:rPr lang="sr-Cyrl-RS" sz="3200" smtClean="0"/>
              <a:t>Колико </a:t>
            </a:r>
            <a:r>
              <a:rPr lang="sr-Cyrl-RS" sz="3200" smtClean="0"/>
              <a:t>их</a:t>
            </a:r>
            <a:r>
              <a:rPr lang="sr-Cyrl-RS" sz="3200" smtClean="0"/>
              <a:t> </a:t>
            </a:r>
            <a:r>
              <a:rPr lang="sr-Cyrl-RS" sz="3200" smtClean="0"/>
              <a:t>је остало код куће ако су </a:t>
            </a:r>
          </a:p>
          <a:p>
            <a:r>
              <a:rPr lang="sr-Cyrl-RS" sz="3200" smtClean="0"/>
              <a:t>четири отишла у рудник?</a:t>
            </a:r>
            <a:endParaRPr lang="en-US" sz="3200"/>
          </a:p>
        </p:txBody>
      </p:sp>
      <p:pic>
        <p:nvPicPr>
          <p:cNvPr id="4" name="Picture 3" descr="Snow-White-and-the-Seven-Dwarfs-snow-white-and-the-seven-dwarfs-24253029-499-28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828800"/>
            <a:ext cx="6089221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105400"/>
            <a:ext cx="2228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smtClean="0"/>
              <a:t>Р: </a:t>
            </a:r>
            <a:r>
              <a:rPr lang="en-US" sz="3600" u="sng" smtClean="0"/>
              <a:t>7 – </a:t>
            </a:r>
            <a:r>
              <a:rPr lang="sr-Cyrl-RS" sz="3600" u="sng" smtClean="0"/>
              <a:t>4</a:t>
            </a:r>
            <a:r>
              <a:rPr lang="en-US" sz="3600" u="sng" smtClean="0"/>
              <a:t> </a:t>
            </a:r>
            <a:r>
              <a:rPr lang="sr-Cyrl-RS" sz="3600" u="sng" smtClean="0"/>
              <a:t>= 3</a:t>
            </a:r>
            <a:endParaRPr lang="en-US" sz="3600" u="sng"/>
          </a:p>
        </p:txBody>
      </p:sp>
      <p:sp>
        <p:nvSpPr>
          <p:cNvPr id="6" name="Rectangle 5"/>
          <p:cNvSpPr/>
          <p:nvPr/>
        </p:nvSpPr>
        <p:spPr>
          <a:xfrm>
            <a:off x="304800" y="5867400"/>
            <a:ext cx="52735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3600" smtClean="0"/>
              <a:t>О: Код куће је </a:t>
            </a:r>
            <a:r>
              <a:rPr lang="sr-Cyrl-RS" sz="3600" u="sng" smtClean="0"/>
              <a:t>3  </a:t>
            </a:r>
            <a:r>
              <a:rPr lang="sr-Cyrl-RS" sz="3600" smtClean="0"/>
              <a:t> патуљка.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2075" y="1543050"/>
            <a:ext cx="35147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6200" y="76200"/>
            <a:ext cx="88794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smtClean="0"/>
              <a:t>Снежана се изненадила јер је од седам патуљака </a:t>
            </a:r>
          </a:p>
          <a:p>
            <a:r>
              <a:rPr lang="sr-Cyrl-RS" sz="3200" smtClean="0"/>
              <a:t>само два наместило кревет. </a:t>
            </a:r>
          </a:p>
          <a:p>
            <a:r>
              <a:rPr lang="sr-Cyrl-RS" sz="3200" smtClean="0"/>
              <a:t>Колико патуљака није наместило кревет?</a:t>
            </a:r>
            <a:endParaRPr lang="en-US" sz="3200"/>
          </a:p>
        </p:txBody>
      </p:sp>
      <p:sp>
        <p:nvSpPr>
          <p:cNvPr id="6" name="TextBox 5"/>
          <p:cNvSpPr txBox="1"/>
          <p:nvPr/>
        </p:nvSpPr>
        <p:spPr>
          <a:xfrm>
            <a:off x="457200" y="5105400"/>
            <a:ext cx="2228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smtClean="0"/>
              <a:t>Р: </a:t>
            </a:r>
            <a:r>
              <a:rPr lang="en-US" sz="3600" u="sng" smtClean="0"/>
              <a:t>7 – </a:t>
            </a:r>
            <a:r>
              <a:rPr lang="sr-Cyrl-RS" sz="3600" u="sng" smtClean="0"/>
              <a:t>2</a:t>
            </a:r>
            <a:r>
              <a:rPr lang="en-US" sz="3600" u="sng" smtClean="0"/>
              <a:t> </a:t>
            </a:r>
            <a:r>
              <a:rPr lang="sr-Cyrl-RS" sz="3600" u="sng" smtClean="0"/>
              <a:t>= 5</a:t>
            </a:r>
            <a:endParaRPr lang="en-US" sz="3600" u="sng"/>
          </a:p>
        </p:txBody>
      </p:sp>
      <p:sp>
        <p:nvSpPr>
          <p:cNvPr id="7" name="Rectangle 6"/>
          <p:cNvSpPr/>
          <p:nvPr/>
        </p:nvSpPr>
        <p:spPr>
          <a:xfrm>
            <a:off x="304800" y="5867400"/>
            <a:ext cx="78254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3600" smtClean="0"/>
              <a:t>О: Кревет није наместило </a:t>
            </a:r>
            <a:r>
              <a:rPr lang="sr-Cyrl-RS" sz="3600" u="sng" smtClean="0"/>
              <a:t>5  </a:t>
            </a:r>
            <a:r>
              <a:rPr lang="sr-Cyrl-RS" sz="3600" smtClean="0"/>
              <a:t> патуљака.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5181600" cy="259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2971800"/>
            <a:ext cx="825726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smtClean="0"/>
              <a:t>Снежана је направила 3 пите са јабукама</a:t>
            </a:r>
          </a:p>
          <a:p>
            <a:r>
              <a:rPr lang="sr-Cyrl-RS" sz="3600" smtClean="0"/>
              <a:t> и 4 са вишњама.</a:t>
            </a:r>
          </a:p>
          <a:p>
            <a:r>
              <a:rPr lang="sr-Cyrl-RS" sz="3600" smtClean="0"/>
              <a:t>Колико пита је направила?</a:t>
            </a:r>
            <a:endParaRPr lang="en-US" sz="3600"/>
          </a:p>
        </p:txBody>
      </p:sp>
      <p:sp>
        <p:nvSpPr>
          <p:cNvPr id="4" name="TextBox 3"/>
          <p:cNvSpPr txBox="1"/>
          <p:nvPr/>
        </p:nvSpPr>
        <p:spPr>
          <a:xfrm>
            <a:off x="457200" y="5105400"/>
            <a:ext cx="2228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smtClean="0"/>
              <a:t>Р: </a:t>
            </a:r>
            <a:r>
              <a:rPr lang="sr-Cyrl-RS" sz="3600" u="sng" smtClean="0"/>
              <a:t>3</a:t>
            </a:r>
            <a:r>
              <a:rPr lang="en-US" sz="3600" u="sng" smtClean="0"/>
              <a:t> </a:t>
            </a:r>
            <a:r>
              <a:rPr lang="sr-Cyrl-RS" sz="3600" u="sng" smtClean="0"/>
              <a:t>+</a:t>
            </a:r>
            <a:r>
              <a:rPr lang="en-US" sz="3600" u="sng" smtClean="0"/>
              <a:t> </a:t>
            </a:r>
            <a:r>
              <a:rPr lang="sr-Cyrl-RS" sz="3600" u="sng" smtClean="0"/>
              <a:t>4</a:t>
            </a:r>
            <a:r>
              <a:rPr lang="en-US" sz="3600" u="sng" smtClean="0"/>
              <a:t> </a:t>
            </a:r>
            <a:r>
              <a:rPr lang="sr-Cyrl-RS" sz="3600" u="sng" smtClean="0"/>
              <a:t>= 7</a:t>
            </a:r>
            <a:endParaRPr lang="en-US" sz="3600" u="sng"/>
          </a:p>
        </p:txBody>
      </p:sp>
      <p:sp>
        <p:nvSpPr>
          <p:cNvPr id="5" name="Rectangle 4"/>
          <p:cNvSpPr/>
          <p:nvPr/>
        </p:nvSpPr>
        <p:spPr>
          <a:xfrm>
            <a:off x="304800" y="5867400"/>
            <a:ext cx="49616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3600" smtClean="0"/>
              <a:t>О: Направила је </a:t>
            </a:r>
            <a:r>
              <a:rPr lang="sr-Cyrl-RS" sz="3600" u="sng" smtClean="0"/>
              <a:t>7  </a:t>
            </a:r>
            <a:r>
              <a:rPr lang="sr-Cyrl-RS" sz="3600" smtClean="0"/>
              <a:t> пита.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a59a7d678d10c2be4b802587ad80ae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371600"/>
            <a:ext cx="4229100" cy="3171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76200"/>
            <a:ext cx="64774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smtClean="0"/>
              <a:t>Снежана плеше са 4 патуљка. </a:t>
            </a:r>
          </a:p>
          <a:p>
            <a:r>
              <a:rPr lang="sr-Cyrl-RS" sz="3600" smtClean="0"/>
              <a:t>Ако их дође још 3, са колико ће </a:t>
            </a:r>
          </a:p>
          <a:p>
            <a:r>
              <a:rPr lang="sr-Cyrl-RS" sz="3600" smtClean="0"/>
              <a:t>патуљака плесати?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5105400"/>
            <a:ext cx="2228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smtClean="0"/>
              <a:t>Р: </a:t>
            </a:r>
            <a:r>
              <a:rPr lang="sr-Cyrl-RS" sz="3600" u="sng" smtClean="0"/>
              <a:t>4</a:t>
            </a:r>
            <a:r>
              <a:rPr lang="en-US" sz="3600" u="sng" smtClean="0"/>
              <a:t> </a:t>
            </a:r>
            <a:r>
              <a:rPr lang="sr-Cyrl-RS" sz="3600" u="sng" smtClean="0"/>
              <a:t>+</a:t>
            </a:r>
            <a:r>
              <a:rPr lang="en-US" sz="3600" u="sng" smtClean="0"/>
              <a:t> </a:t>
            </a:r>
            <a:r>
              <a:rPr lang="sr-Cyrl-RS" sz="3600" u="sng" smtClean="0"/>
              <a:t>3</a:t>
            </a:r>
            <a:r>
              <a:rPr lang="en-US" sz="3600" u="sng" smtClean="0"/>
              <a:t> </a:t>
            </a:r>
            <a:r>
              <a:rPr lang="sr-Cyrl-RS" sz="3600" u="sng" smtClean="0"/>
              <a:t>= 7</a:t>
            </a:r>
            <a:endParaRPr lang="en-US" sz="3600" u="sng"/>
          </a:p>
        </p:txBody>
      </p:sp>
      <p:sp>
        <p:nvSpPr>
          <p:cNvPr id="5" name="Rectangle 4"/>
          <p:cNvSpPr/>
          <p:nvPr/>
        </p:nvSpPr>
        <p:spPr>
          <a:xfrm>
            <a:off x="304800" y="5867400"/>
            <a:ext cx="55846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3600" smtClean="0"/>
              <a:t>О: Плесаће са  </a:t>
            </a:r>
            <a:r>
              <a:rPr lang="sr-Cyrl-RS" sz="3600" u="sng" smtClean="0"/>
              <a:t>7  </a:t>
            </a:r>
            <a:r>
              <a:rPr lang="sr-Cyrl-RS" sz="3600" smtClean="0"/>
              <a:t> патуљака.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mblr_mmvlh5kCRr1r4orq1o1_5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447800"/>
            <a:ext cx="4762500" cy="2676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762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smtClean="0"/>
              <a:t>Ту је 6 патуљака. </a:t>
            </a:r>
          </a:p>
          <a:p>
            <a:r>
              <a:rPr lang="sr-Cyrl-RS" sz="3600" smtClean="0"/>
              <a:t>Ако дође још 1, колико ће их бити?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5105400"/>
            <a:ext cx="2228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smtClean="0"/>
              <a:t>Р: </a:t>
            </a:r>
            <a:r>
              <a:rPr lang="sr-Cyrl-RS" sz="3600" u="sng" smtClean="0"/>
              <a:t>6</a:t>
            </a:r>
            <a:r>
              <a:rPr lang="en-US" sz="3600" u="sng" smtClean="0"/>
              <a:t> </a:t>
            </a:r>
            <a:r>
              <a:rPr lang="sr-Cyrl-RS" sz="3600" u="sng" smtClean="0"/>
              <a:t>+</a:t>
            </a:r>
            <a:r>
              <a:rPr lang="en-US" sz="3600" u="sng" smtClean="0"/>
              <a:t> </a:t>
            </a:r>
            <a:r>
              <a:rPr lang="sr-Cyrl-RS" sz="3600" u="sng" smtClean="0"/>
              <a:t>1</a:t>
            </a:r>
            <a:r>
              <a:rPr lang="en-US" sz="3600" u="sng" smtClean="0"/>
              <a:t> </a:t>
            </a:r>
            <a:r>
              <a:rPr lang="sr-Cyrl-RS" sz="3600" u="sng" smtClean="0"/>
              <a:t>= 7</a:t>
            </a:r>
            <a:endParaRPr lang="en-US" sz="3600" u="sng"/>
          </a:p>
        </p:txBody>
      </p:sp>
      <p:sp>
        <p:nvSpPr>
          <p:cNvPr id="5" name="Rectangle 4"/>
          <p:cNvSpPr/>
          <p:nvPr/>
        </p:nvSpPr>
        <p:spPr>
          <a:xfrm>
            <a:off x="304800" y="5867400"/>
            <a:ext cx="47639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3600" smtClean="0"/>
              <a:t>О: Биће ____ патуљака.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259</Words>
  <Application>Microsoft Office PowerPoint</Application>
  <PresentationFormat>On-screen Show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Vujatovic</dc:creator>
  <cp:lastModifiedBy>Vujatovic</cp:lastModifiedBy>
  <cp:revision>30</cp:revision>
  <dcterms:created xsi:type="dcterms:W3CDTF">2006-08-16T00:00:00Z</dcterms:created>
  <dcterms:modified xsi:type="dcterms:W3CDTF">2017-12-17T19:41:58Z</dcterms:modified>
</cp:coreProperties>
</file>