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7B6472-15A2-468C-B8D5-5EC14393F9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BA3176-3986-4C92-87B3-AB059824BA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38476C-8B4B-40C3-8B5C-C7C2CDF2B87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E8BA4E-37AD-47B4-9478-98057725C9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4919DB-E8F7-484A-84AD-473EB914D6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r-R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86377C5-9752-4C4E-84F7-6025FF63D5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C776EC-2AB7-49F8-B0FC-F257259A6E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263AFB-F6A6-48BA-90CC-2602A25FA7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00EEC7-0FAA-40FA-BF1D-C90B85F807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r-R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5C6E844-0B12-42BE-A832-8E43814165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ADE0E7-D635-4BE7-81B8-ED44AAD630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r-R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84C0B4-A0CC-446E-9CBF-99115D0D3BF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41CB52-B60D-48BB-8574-D13646ED43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3CB3546-AF9D-46D1-B970-9D57725668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CAA2AB-7CAD-4410-A23B-06FB02D4BC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8A18F4-0630-4D3D-9496-A86D2B3E24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D987A2-F93B-4F66-90F7-F27E06E6AE6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5DFD45-789D-4288-9DDE-527BBC091B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5F03AB-C198-4FA8-A6BD-831582559D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712359-E05D-4EB9-BA01-A4FAED43E5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r-R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BA68B5-8216-413E-B9EC-D9EAB1DE68D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4DEDBE-DC8E-483A-8829-D82E2AB2A4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0A6558-EDE4-4D5F-B3B9-931B72D8C0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451725-CFE3-4992-BC97-723A5CC6D9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r-R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97332f">
                  <a:alpha val="45098"/>
                </a:srgbClr>
              </a:gs>
              <a:gs pos="100000">
                <a:srgbClr val="95c138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bd332f">
                  <a:alpha val="45098"/>
                </a:srgbClr>
              </a:gs>
              <a:gs pos="100000">
                <a:srgbClr val="769536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88a54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rmAutofit/>
          </a:bodyPr>
          <a:p>
            <a:pPr indent="0" algn="r">
              <a:lnSpc>
                <a:spcPct val="100000"/>
              </a:lnSpc>
              <a:buNone/>
            </a:pPr>
            <a:r>
              <a:rPr b="1" lang="en-US" sz="5600" spc="-1" strike="noStrike">
                <a:solidFill>
                  <a:srgbClr val="aacb71"/>
                </a:solidFill>
                <a:latin typeface="Calibri"/>
              </a:rPr>
              <a:t>Click to edit Master title style</a:t>
            </a:r>
            <a:endParaRPr b="0" lang="en-U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1d4577"/>
                </a:solidFill>
                <a:latin typeface="Constant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4577"/>
                </a:solidFill>
                <a:latin typeface="Constantia"/>
              </a:rPr>
              <a:t>&lt;date/time&gt;</a:t>
            </a:r>
            <a:endParaRPr b="0" lang="sr-RS" sz="1200" spc="-1" strike="noStrike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sr-RS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sr-RS" sz="1400" spc="-1" strike="noStrike">
                <a:latin typeface="Times New Roman"/>
              </a:rPr>
              <a:t>&lt;footer&gt;</a:t>
            </a:r>
            <a:endParaRPr b="0" lang="sr-RS" sz="1400" spc="-1" strike="noStrike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1d4577"/>
                </a:solidFill>
                <a:latin typeface="Constant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0E7DD2-0AAC-4A51-BC7A-50915FCD16BC}" type="slidenum">
              <a:rPr b="0" lang="en-US" sz="1200" spc="-1" strike="noStrike">
                <a:solidFill>
                  <a:srgbClr val="1d4577"/>
                </a:solidFill>
                <a:latin typeface="Constantia"/>
              </a:rPr>
              <a:t>&lt;number&gt;</a:t>
            </a:fld>
            <a:endParaRPr b="0" lang="sr-RS" sz="1200" spc="-1" strike="noStrike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Constantia"/>
              </a:rPr>
              <a:t>Click to edit the outline text format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Constantia"/>
              </a:rPr>
              <a:t>Second Outline Level</a:t>
            </a:r>
            <a:endParaRPr b="0" lang="en-US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97332f">
                  <a:alpha val="45098"/>
                </a:srgbClr>
              </a:gs>
              <a:gs pos="100000">
                <a:srgbClr val="95c138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Freeform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bd332f">
                  <a:alpha val="45098"/>
                </a:srgbClr>
              </a:gs>
              <a:gs pos="100000">
                <a:srgbClr val="769536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Freeform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88a54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Freeform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5000" spc="-1" strike="noStrike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latin typeface="Constantia"/>
              </a:rPr>
              <a:t>Click to edit Master text styles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96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85000"/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960">
              <a:lnSpc>
                <a:spcPct val="100000"/>
              </a:lnSpc>
              <a:spcBef>
                <a:spcPts val="420"/>
              </a:spcBef>
              <a:buClr>
                <a:srgbClr val="c0504d"/>
              </a:buClr>
              <a:buSzPct val="70000"/>
              <a:buFont typeface="Wingdings 2" charset="2"/>
              <a:buChar char=""/>
            </a:pPr>
            <a:r>
              <a:rPr b="0" lang="en-US" sz="2100" spc="-1" strike="noStrike">
                <a:solidFill>
                  <a:srgbClr val="000000"/>
                </a:solidFill>
                <a:latin typeface="Constantia"/>
              </a:rPr>
              <a:t>Third level</a:t>
            </a:r>
            <a:endParaRPr b="0" lang="en-US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10240">
              <a:lnSpc>
                <a:spcPct val="100000"/>
              </a:lnSpc>
              <a:spcBef>
                <a:spcPts val="400"/>
              </a:spcBef>
              <a:buClr>
                <a:srgbClr val="9bbb59"/>
              </a:buClr>
              <a:buSzPct val="65000"/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10240">
              <a:lnSpc>
                <a:spcPct val="100000"/>
              </a:lnSpc>
              <a:spcBef>
                <a:spcPts val="400"/>
              </a:spcBef>
              <a:buClr>
                <a:srgbClr val="8064a2"/>
              </a:buClr>
              <a:buSzPct val="65000"/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000000"/>
                </a:solidFill>
                <a:latin typeface="Constantia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1d4577"/>
                </a:solidFill>
                <a:latin typeface="Constant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1d4577"/>
                </a:solidFill>
                <a:latin typeface="Constantia"/>
              </a:rPr>
              <a:t>&lt;date/time&gt;</a:t>
            </a:r>
            <a:endParaRPr b="0" lang="sr-RS" sz="1200" spc="-1" strike="noStrike"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5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sr-RS" sz="1400" spc="-1" strike="noStrike"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sr-RS" sz="1400" spc="-1" strike="noStrike">
                <a:latin typeface="Times New Roman"/>
              </a:rPr>
              <a:t>&lt;footer&gt;</a:t>
            </a:r>
            <a:endParaRPr b="0" lang="sr-RS" sz="1400" spc="-1" strike="noStrike"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 idx="6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1d4577"/>
                </a:solidFill>
                <a:latin typeface="Constant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F99BC0-7350-46B7-9FE7-715CEF59BAD2}" type="slidenum">
              <a:rPr b="0" lang="en-US" sz="1200" spc="-1" strike="noStrike">
                <a:solidFill>
                  <a:srgbClr val="1d4577"/>
                </a:solidFill>
                <a:latin typeface="Constantia"/>
              </a:rPr>
              <a:t>&lt;number&gt;</a:t>
            </a:fld>
            <a:endParaRPr b="0" lang="sr-R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S2960c9R4qc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O7GercMy97M" TargetMode="Externa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J0Vg98sksIo" TargetMode="Externa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ahXPb1MMfEU" TargetMode="Externa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0Ao9kGYYkD4" TargetMode="Externa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i3yUUaGf67M" TargetMode="Externa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SCIJ0F62og4" TargetMode="Externa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file:///C:/Users/Nada/Downloads/&#1087;&#1072;&#1078;&#1113;&#1080;&#1074;&#1082;&#1086;%20&#1080;%20&#1082;&#1088;&#1077;&#1090;&#1072;&#1114;&#1077;.wmv" TargetMode="Externa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1" lang="sr-RS" sz="5600" spc="-1" strike="noStrike">
                <a:solidFill>
                  <a:srgbClr val="aacb71"/>
                </a:solidFill>
                <a:latin typeface="Calibri"/>
              </a:rPr>
              <a:t>Кретање је свуда око нас</a:t>
            </a:r>
            <a:endParaRPr b="0" lang="en-US" sz="5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33520" y="4495680"/>
            <a:ext cx="7854480" cy="1094400"/>
          </a:xfrm>
          <a:prstGeom prst="rect">
            <a:avLst/>
          </a:prstGeom>
          <a:noFill/>
          <a:ln w="0">
            <a:noFill/>
          </a:ln>
        </p:spPr>
        <p:txBody>
          <a:bodyPr lIns="0" rIns="18360" tIns="45000" bIns="45000" anchor="t">
            <a:noAutofit/>
          </a:bodyPr>
          <a:p>
            <a:pPr indent="0" algn="r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1. разред</a:t>
            </a:r>
            <a:endParaRPr b="0" lang="sr-RS" sz="2600" spc="-1" strike="noStrike">
              <a:latin typeface="Arial"/>
            </a:endParaRPr>
          </a:p>
        </p:txBody>
      </p:sp>
    </p:spTree>
  </p:cSld>
  <p:transition>
    <p:pull dir="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7434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91000"/>
          </a:bodyPr>
          <a:p>
            <a:pPr indent="0" algn="ctr">
              <a:lnSpc>
                <a:spcPct val="100000"/>
              </a:lnSpc>
              <a:buNone/>
            </a:pPr>
            <a:r>
              <a:rPr b="1" lang="sr-RS" sz="5000" spc="-1" strike="noStrike">
                <a:solidFill>
                  <a:srgbClr val="1f497d"/>
                </a:solidFill>
                <a:latin typeface="Calibri"/>
              </a:rPr>
              <a:t>Шта је кретање?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118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3200" spc="-1" strike="noStrike">
                <a:solidFill>
                  <a:srgbClr val="000000"/>
                </a:solidFill>
                <a:latin typeface="Constantia"/>
              </a:rPr>
              <a:t>Кретање је када се неко биће или предмет помера са једног на друго место.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Title 1"/>
          <p:cNvSpPr/>
          <p:nvPr/>
        </p:nvSpPr>
        <p:spPr>
          <a:xfrm>
            <a:off x="457200" y="4191120"/>
            <a:ext cx="8229240" cy="74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sr-RS" sz="4000" spc="-1" strike="noStrike">
                <a:solidFill>
                  <a:srgbClr val="1f497d"/>
                </a:solidFill>
                <a:latin typeface="Calibri"/>
              </a:rPr>
              <a:t>Шта је супротно од кретања?</a:t>
            </a:r>
            <a:endParaRPr b="0" lang="sr-RS" sz="4000" spc="-1" strike="noStrike">
              <a:latin typeface="Arial"/>
            </a:endParaRPr>
          </a:p>
        </p:txBody>
      </p:sp>
      <p:sp>
        <p:nvSpPr>
          <p:cNvPr id="114" name="Content Placeholder 2"/>
          <p:cNvSpPr/>
          <p:nvPr/>
        </p:nvSpPr>
        <p:spPr>
          <a:xfrm>
            <a:off x="838080" y="5181480"/>
            <a:ext cx="723852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3200" spc="-1" strike="noStrike">
                <a:solidFill>
                  <a:srgbClr val="000000"/>
                </a:solidFill>
                <a:latin typeface="Constantia"/>
              </a:rPr>
              <a:t>Супротно од кретања је мировање .</a:t>
            </a:r>
            <a:endParaRPr b="0" lang="sr-RS" sz="3200" spc="-1" strike="noStrike">
              <a:latin typeface="Arial"/>
            </a:endParaRPr>
          </a:p>
        </p:txBody>
      </p:sp>
      <p:sp>
        <p:nvSpPr>
          <p:cNvPr id="115" name="Content Placeholder 2"/>
          <p:cNvSpPr/>
          <p:nvPr/>
        </p:nvSpPr>
        <p:spPr>
          <a:xfrm>
            <a:off x="609480" y="3276720"/>
            <a:ext cx="822924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3200" spc="-1" strike="noStrike">
                <a:solidFill>
                  <a:srgbClr val="000000"/>
                </a:solidFill>
                <a:latin typeface="Constantia"/>
              </a:rPr>
              <a:t>Може се кретати на различите начине.</a:t>
            </a:r>
            <a:endParaRPr b="0" lang="sr-RS" sz="32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" dur="8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" dur="8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8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8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8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8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8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8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89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4000" spc="-1" strike="noStrike">
                <a:solidFill>
                  <a:srgbClr val="1f497d"/>
                </a:solidFill>
                <a:latin typeface="Calibri"/>
              </a:rPr>
              <a:t>Ко се креће најбрже, а ко најспорије?</a:t>
            </a:r>
            <a:endParaRPr b="0" lang="en-US" sz="4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17" name="Picture 2" descr="http://www.telegraf.rs/wp-content/uploads/2013/08/17/Tan2013-8-17_193340365_10.jpg"/>
          <p:cNvPicPr/>
          <p:nvPr/>
        </p:nvPicPr>
        <p:blipFill>
          <a:blip r:embed="rId1"/>
          <a:stretch/>
        </p:blipFill>
        <p:spPr>
          <a:xfrm>
            <a:off x="1143000" y="1447920"/>
            <a:ext cx="6933960" cy="4626000"/>
          </a:xfrm>
          <a:prstGeom prst="rect">
            <a:avLst/>
          </a:prstGeom>
          <a:ln w="0">
            <a:noFill/>
          </a:ln>
        </p:spPr>
      </p:pic>
    </p:spTree>
  </p:cSld>
  <p:transition>
    <p:wheel spokes="1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1066680"/>
            <a:ext cx="8229240" cy="89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4000" spc="-1" strike="noStrike">
                <a:solidFill>
                  <a:srgbClr val="1f497d"/>
                </a:solidFill>
                <a:latin typeface="Calibri"/>
              </a:rPr>
              <a:t>Ко је прешао најдужи пут, </a:t>
            </a:r>
            <a:br>
              <a:rPr sz="4000"/>
            </a:br>
            <a:r>
              <a:rPr b="0" lang="sr-RS" sz="4000" spc="-1" strike="noStrike">
                <a:solidFill>
                  <a:srgbClr val="1f497d"/>
                </a:solidFill>
                <a:latin typeface="Calibri"/>
              </a:rPr>
              <a:t>а ко најкраћи?</a:t>
            </a:r>
            <a:endParaRPr b="0" lang="en-US" sz="4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19" name="Picture 2" descr="http://www.telegraf.rs/wp-content/uploads/2013/08/17/Tan2013-8-17_193340365_10.jpg"/>
          <p:cNvPicPr/>
          <p:nvPr/>
        </p:nvPicPr>
        <p:blipFill>
          <a:blip r:embed="rId1"/>
          <a:stretch/>
        </p:blipFill>
        <p:spPr>
          <a:xfrm>
            <a:off x="1219320" y="1978200"/>
            <a:ext cx="6171840" cy="4117680"/>
          </a:xfrm>
          <a:prstGeom prst="rect">
            <a:avLst/>
          </a:prstGeom>
          <a:ln w="0">
            <a:noFill/>
          </a:ln>
        </p:spPr>
      </p:pic>
    </p:spTree>
  </p:cSld>
  <p:transition>
    <p:wheel spokes="1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66680" y="609480"/>
            <a:ext cx="7162560" cy="8197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Занимљивости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TextBox 4"/>
          <p:cNvSpPr/>
          <p:nvPr/>
        </p:nvSpPr>
        <p:spPr>
          <a:xfrm>
            <a:off x="609480" y="1828800"/>
            <a:ext cx="75434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r-RS" sz="2800" spc="-1" strike="noStrike">
                <a:solidFill>
                  <a:srgbClr val="000000"/>
                </a:solidFill>
                <a:latin typeface="Constantia"/>
              </a:rPr>
              <a:t>Обичном баштенском пужу потребно је 3 дана да пређе пут који ти пређеш за један сат.</a:t>
            </a:r>
            <a:endParaRPr b="0" lang="sr-RS" sz="2800" spc="-1" strike="noStrike">
              <a:latin typeface="Arial"/>
            </a:endParaRPr>
          </a:p>
        </p:txBody>
      </p:sp>
      <p:pic>
        <p:nvPicPr>
          <p:cNvPr id="122" name="Picture 4" descr="http://www.lisa.rs/thumbnail.php?file=2011/06/puzevi_u_basti_530869025.jpg&amp;size=article_medium"/>
          <p:cNvPicPr/>
          <p:nvPr/>
        </p:nvPicPr>
        <p:blipFill>
          <a:blip r:embed="rId1"/>
          <a:stretch/>
        </p:blipFill>
        <p:spPr>
          <a:xfrm>
            <a:off x="2057400" y="2971800"/>
            <a:ext cx="4800240" cy="3195360"/>
          </a:xfrm>
          <a:prstGeom prst="rect">
            <a:avLst/>
          </a:prstGeom>
          <a:ln w="0">
            <a:noFill/>
          </a:ln>
        </p:spPr>
      </p:pic>
      <p:sp>
        <p:nvSpPr>
          <p:cNvPr id="123" name="TextBox 6"/>
          <p:cNvSpPr/>
          <p:nvPr/>
        </p:nvSpPr>
        <p:spPr>
          <a:xfrm>
            <a:off x="498960" y="6248520"/>
            <a:ext cx="7606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r-RS" sz="2400" spc="-1" strike="noStrike">
                <a:solidFill>
                  <a:srgbClr val="000000"/>
                </a:solidFill>
                <a:latin typeface="Constantia"/>
              </a:rPr>
              <a:t>Зато се често за онога ко је спор каже ‘</a:t>
            </a:r>
            <a:r>
              <a:rPr b="1" lang="sr-RS" sz="2400" spc="-1" strike="noStrike">
                <a:solidFill>
                  <a:srgbClr val="000000"/>
                </a:solidFill>
                <a:latin typeface="Constantia"/>
              </a:rPr>
              <a:t>’</a:t>
            </a:r>
            <a:r>
              <a:rPr b="1" lang="sr-RS" sz="2400" spc="-1" strike="noStrike">
                <a:solidFill>
                  <a:srgbClr val="ff0000"/>
                </a:solidFill>
                <a:latin typeface="Constantia"/>
              </a:rPr>
              <a:t>спор као пуж</a:t>
            </a:r>
            <a:r>
              <a:rPr b="0" lang="sr-RS" sz="2400" spc="-1" strike="noStrike">
                <a:solidFill>
                  <a:srgbClr val="000000"/>
                </a:solidFill>
                <a:latin typeface="Constantia"/>
              </a:rPr>
              <a:t>’’.</a:t>
            </a:r>
            <a:endParaRPr b="0" lang="sr-RS" sz="2400" spc="-1" strike="noStrike">
              <a:latin typeface="Arial"/>
            </a:endParaRPr>
          </a:p>
        </p:txBody>
      </p:sp>
      <p:sp>
        <p:nvSpPr>
          <p:cNvPr id="124" name="TextBox 7"/>
          <p:cNvSpPr/>
          <p:nvPr/>
        </p:nvSpPr>
        <p:spPr>
          <a:xfrm>
            <a:off x="1295280" y="1371600"/>
            <a:ext cx="6933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onstantia"/>
              </a:rPr>
              <a:t>Ko</a:t>
            </a:r>
            <a:r>
              <a:rPr b="0" lang="sr-RS" sz="2400" spc="-1" strike="noStrike">
                <a:solidFill>
                  <a:srgbClr val="000000"/>
                </a:solidFill>
                <a:latin typeface="Constantia"/>
              </a:rPr>
              <a:t>ја животиња се креће споро, а која брзо?</a:t>
            </a:r>
            <a:endParaRPr b="0" lang="sr-RS" sz="2400" spc="-1" strike="noStrike">
              <a:latin typeface="Arial"/>
            </a:endParaRPr>
          </a:p>
        </p:txBody>
      </p:sp>
    </p:spTree>
  </p:cSld>
  <p:transition>
    <p:wipe dir="r"/>
  </p:transition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xit" presetID="49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8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6" dur="8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8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8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1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89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Занимљивости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371600"/>
            <a:ext cx="8229240" cy="12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74320" indent="-274320">
              <a:lnSpc>
                <a:spcPct val="100000"/>
              </a:lnSpc>
              <a:spcBef>
                <a:spcPts val="56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2800" spc="-1" strike="noStrike">
                <a:solidFill>
                  <a:srgbClr val="000000"/>
                </a:solidFill>
                <a:latin typeface="Constantia"/>
              </a:rPr>
              <a:t>Јашући на понију за сат времена прећи ћеш три пута дужи пут него пешке. Зашто?</a:t>
            </a:r>
            <a:endParaRPr b="0" lang="en-US" sz="28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27" name="Picture 4" descr="http://www.kupime.com/upload/oglas/gal_3_131019.jpg"/>
          <p:cNvPicPr/>
          <p:nvPr/>
        </p:nvPicPr>
        <p:blipFill>
          <a:blip r:embed="rId1"/>
          <a:stretch/>
        </p:blipFill>
        <p:spPr>
          <a:xfrm>
            <a:off x="1433880" y="2286000"/>
            <a:ext cx="6033600" cy="4500720"/>
          </a:xfrm>
          <a:prstGeom prst="rect">
            <a:avLst/>
          </a:prstGeom>
          <a:ln w="0">
            <a:noFill/>
          </a:ln>
        </p:spPr>
      </p:pic>
    </p:spTree>
  </p:cSld>
  <p:transition>
    <p:wedge/>
  </p:transition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6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8197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Занимљивости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29" name="Picture 2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295280" y="1981080"/>
            <a:ext cx="6716880" cy="3996000"/>
          </a:xfrm>
          <a:prstGeom prst="rect">
            <a:avLst/>
          </a:prstGeom>
          <a:ln w="9525">
            <a:noFill/>
          </a:ln>
        </p:spPr>
      </p:pic>
    </p:spTree>
  </p:cSld>
  <p:transition>
    <p:newsflash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8197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Да поновимо!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935360"/>
            <a:ext cx="8229240" cy="57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Како се тела све бића и предмети крећу?</a:t>
            </a:r>
            <a:endParaRPr b="0" lang="en-US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2" name="Content Placeholder 2"/>
          <p:cNvSpPr/>
          <p:nvPr/>
        </p:nvSpPr>
        <p:spPr>
          <a:xfrm>
            <a:off x="457200" y="2514600"/>
            <a:ext cx="822924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8000"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Ко скаче? Ко плива? Ко гмиже, пузи? Ко лети? Ко  хода?</a:t>
            </a:r>
            <a:endParaRPr b="0" lang="sr-RS" sz="2600" spc="-1" strike="noStrike">
              <a:latin typeface="Arial"/>
            </a:endParaRPr>
          </a:p>
        </p:txBody>
      </p:sp>
      <p:sp>
        <p:nvSpPr>
          <p:cNvPr id="133" name="Content Placeholder 2"/>
          <p:cNvSpPr/>
          <p:nvPr/>
        </p:nvSpPr>
        <p:spPr>
          <a:xfrm>
            <a:off x="533520" y="3200400"/>
            <a:ext cx="822924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Шта је кретање?</a:t>
            </a:r>
            <a:endParaRPr b="0" lang="sr-RS" sz="2600" spc="-1" strike="noStrike">
              <a:latin typeface="Arial"/>
            </a:endParaRPr>
          </a:p>
        </p:txBody>
      </p:sp>
      <p:sp>
        <p:nvSpPr>
          <p:cNvPr id="134" name="Content Placeholder 2"/>
          <p:cNvSpPr/>
          <p:nvPr/>
        </p:nvSpPr>
        <p:spPr>
          <a:xfrm>
            <a:off x="533520" y="3809880"/>
            <a:ext cx="822924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Шта је супротно кретању?</a:t>
            </a:r>
            <a:endParaRPr b="0" lang="sr-RS" sz="2600" spc="-1" strike="noStrike">
              <a:latin typeface="Arial"/>
            </a:endParaRPr>
          </a:p>
        </p:txBody>
      </p:sp>
      <p:sp>
        <p:nvSpPr>
          <p:cNvPr id="135" name="Content Placeholder 2"/>
          <p:cNvSpPr/>
          <p:nvPr/>
        </p:nvSpPr>
        <p:spPr>
          <a:xfrm>
            <a:off x="533520" y="4495680"/>
            <a:ext cx="822924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Шта је супротно од </a:t>
            </a:r>
            <a:r>
              <a:rPr b="1" lang="sr-RS" sz="2600" spc="-1" strike="noStrike">
                <a:solidFill>
                  <a:srgbClr val="000000"/>
                </a:solidFill>
                <a:latin typeface="Constantia"/>
              </a:rPr>
              <a:t>спор</a:t>
            </a: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?</a:t>
            </a:r>
            <a:endParaRPr b="0" lang="sr-RS" sz="2600" spc="-1" strike="noStrike">
              <a:latin typeface="Arial"/>
            </a:endParaRPr>
          </a:p>
        </p:txBody>
      </p:sp>
      <p:sp>
        <p:nvSpPr>
          <p:cNvPr id="136" name="Content Placeholder 2"/>
          <p:cNvSpPr/>
          <p:nvPr/>
        </p:nvSpPr>
        <p:spPr>
          <a:xfrm>
            <a:off x="533520" y="5181480"/>
            <a:ext cx="822924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indent="-274320">
              <a:lnSpc>
                <a:spcPct val="100000"/>
              </a:lnSpc>
              <a:spcBef>
                <a:spcPts val="519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Шта је супротно од израза </a:t>
            </a:r>
            <a:r>
              <a:rPr b="1" lang="sr-RS" sz="2600" spc="-1" strike="noStrike">
                <a:solidFill>
                  <a:srgbClr val="000000"/>
                </a:solidFill>
                <a:latin typeface="Constantia"/>
              </a:rPr>
              <a:t>дуг пут</a:t>
            </a:r>
            <a:r>
              <a:rPr b="0" lang="sr-RS" sz="2600" spc="-1" strike="noStrike">
                <a:solidFill>
                  <a:srgbClr val="000000"/>
                </a:solidFill>
                <a:latin typeface="Constantia"/>
              </a:rPr>
              <a:t>?</a:t>
            </a:r>
            <a:endParaRPr b="0" lang="sr-RS" sz="2600" spc="-1" strike="noStrike">
              <a:latin typeface="Arial"/>
            </a:endParaRPr>
          </a:p>
        </p:txBody>
      </p:sp>
    </p:spTree>
  </p:cSld>
  <p:transition>
    <p:randomBar dir="vert"/>
  </p:transition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7434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91000"/>
          </a:bodyPr>
          <a:p>
            <a:pPr indent="0" algn="ctr">
              <a:lnSpc>
                <a:spcPct val="100000"/>
              </a:lnSpc>
              <a:buNone/>
            </a:pPr>
            <a:r>
              <a:rPr b="1" lang="sr-RS" sz="5000" spc="-1" strike="noStrike">
                <a:solidFill>
                  <a:srgbClr val="1f497d"/>
                </a:solidFill>
                <a:latin typeface="Calibri"/>
              </a:rPr>
              <a:t>Шта ради коњ?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95" name="Picture 4" descr="http://www.kupime.com/upload/oglas/gal_3_131019.jp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523880" y="1600200"/>
            <a:ext cx="6033600" cy="4500720"/>
          </a:xfrm>
          <a:prstGeom prst="rect">
            <a:avLst/>
          </a:prstGeom>
          <a:ln w="0">
            <a:noFill/>
          </a:ln>
        </p:spPr>
      </p:pic>
    </p:spTree>
  </p:cSld>
  <p:transition>
    <p:dissolv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7434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91000"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Шта раде рибе?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97" name="Picture 2" descr="http://www.grupko.rs/uploaded_pictures/content/ponude/640x480/hit-ponuda-samo-780-din-za-fenomenalnu-igracku-robo-fish-ribice-koje-ce-vasa-deca-obozavati-2426-2.jp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371600" y="1523880"/>
            <a:ext cx="6400440" cy="4800240"/>
          </a:xfrm>
          <a:prstGeom prst="rect">
            <a:avLst/>
          </a:prstGeom>
          <a:ln w="0">
            <a:noFill/>
          </a:ln>
        </p:spPr>
      </p:pic>
    </p:spTree>
  </p:cSld>
  <p:transition>
    <p:wheel spokes="8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7434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91000"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Шта ради змија?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99" name="Picture 2" descr="http://www.banjalukain.com/media/pictures/2012/04/30/38c8d57ccbe9b29941f7c649248c2394.jp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447920" y="1752480"/>
            <a:ext cx="6144120" cy="441936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89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Шта ради кенгур?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01" name="Picture 2" descr="http://netpress.com.mk/wp-content/uploads/2014/05/kengur-pobjegao-zooloskog-vrta-pomogla-lisica-divlji-vepar-slika-160966.jp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295280" y="2057400"/>
            <a:ext cx="6887520" cy="4193280"/>
          </a:xfrm>
          <a:prstGeom prst="rect">
            <a:avLst/>
          </a:prstGeom>
          <a:ln w="0">
            <a:noFill/>
          </a:ln>
        </p:spPr>
      </p:pic>
    </p:spTree>
  </p:cSld>
  <p:transition>
    <p:cover dir="l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8229240" cy="895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Шта ради дечак?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03" name="Picture 2" descr="http://i1.ytimg.com/vi/i3yUUaGf67M/hqdefault.jp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295280" y="1600200"/>
            <a:ext cx="6324120" cy="4743000"/>
          </a:xfrm>
          <a:prstGeom prst="rect">
            <a:avLst/>
          </a:prstGeom>
          <a:ln w="0">
            <a:noFill/>
          </a:ln>
        </p:spPr>
      </p:pic>
    </p:spTree>
  </p:cSld>
  <p:transition>
    <p:cover dir="rd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0483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Шта ради авион?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05" name="Picture 2" descr="http://avion.sarkisozlerik.com/2014images/a/avion-1.jp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066680" y="1618920"/>
            <a:ext cx="7057440" cy="4705560"/>
          </a:xfrm>
          <a:prstGeom prst="rect">
            <a:avLst/>
          </a:prstGeom>
          <a:ln w="0">
            <a:noFill/>
          </a:ln>
        </p:spPr>
      </p:pic>
    </p:spTree>
  </p:cSld>
  <p:transition>
    <p:cover dir="l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2920" cy="1352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4000" spc="-1" strike="noStrike">
                <a:solidFill>
                  <a:srgbClr val="1f497d"/>
                </a:solidFill>
                <a:latin typeface="Calibri"/>
              </a:rPr>
              <a:t>Шта сви они раде?</a:t>
            </a:r>
            <a:br>
              <a:rPr sz="4000"/>
            </a:br>
            <a:r>
              <a:rPr b="0" lang="sr-RS" sz="4000" spc="-1" strike="noStrike">
                <a:solidFill>
                  <a:srgbClr val="1f497d"/>
                </a:solidFill>
                <a:latin typeface="Calibri"/>
              </a:rPr>
              <a:t>Како то можемо рећи једном речју?</a:t>
            </a:r>
            <a:endParaRPr b="0" lang="en-US" sz="4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523880" y="2590920"/>
            <a:ext cx="2819160" cy="320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9000"/>
          </a:bodyPr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RS" sz="3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RS" sz="3200" spc="-1" strike="noStrike">
                <a:solidFill>
                  <a:srgbClr val="000000"/>
                </a:solidFill>
                <a:latin typeface="Constantia"/>
              </a:rPr>
              <a:t>хода</a:t>
            </a:r>
            <a:r>
              <a:rPr b="0" lang="en-US" sz="3200" spc="-1" strike="noStrike">
                <a:solidFill>
                  <a:srgbClr val="000000"/>
                </a:solidFill>
                <a:latin typeface="Constantia"/>
              </a:rPr>
              <a:t>j</a:t>
            </a:r>
            <a:r>
              <a:rPr b="0" lang="sr-RS" sz="3200" spc="-1" strike="noStrike">
                <a:solidFill>
                  <a:srgbClr val="000000"/>
                </a:solidFill>
                <a:latin typeface="Constantia"/>
              </a:rPr>
              <a:t>у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CS" sz="3200" spc="-1" strike="noStrike">
                <a:solidFill>
                  <a:srgbClr val="000000"/>
                </a:solidFill>
                <a:latin typeface="Constantia"/>
              </a:rPr>
              <a:t>трче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CS" sz="3200" spc="-1" strike="noStrike">
                <a:solidFill>
                  <a:srgbClr val="000000"/>
                </a:solidFill>
                <a:latin typeface="Constantia"/>
              </a:rPr>
              <a:t>пливају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CS" sz="3200" spc="-1" strike="noStrike">
                <a:solidFill>
                  <a:srgbClr val="000000"/>
                </a:solidFill>
                <a:latin typeface="Constantia"/>
              </a:rPr>
              <a:t>лете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CS" sz="3200" spc="-1" strike="noStrike">
                <a:solidFill>
                  <a:srgbClr val="000000"/>
                </a:solidFill>
                <a:latin typeface="Constantia"/>
              </a:rPr>
              <a:t>скачу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CS" sz="3200" spc="-1" strike="noStrike">
                <a:solidFill>
                  <a:srgbClr val="000000"/>
                </a:solidFill>
                <a:latin typeface="Constantia"/>
              </a:rPr>
              <a:t>возе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4320">
              <a:lnSpc>
                <a:spcPct val="100000"/>
              </a:lnSpc>
              <a:spcBef>
                <a:spcPts val="641"/>
              </a:spcBef>
              <a:buClr>
                <a:srgbClr val="9bbb59"/>
              </a:buClr>
              <a:buSzPct val="95000"/>
              <a:buFont typeface="Wingdings 2" charset="2"/>
              <a:buChar char=""/>
            </a:pPr>
            <a:r>
              <a:rPr b="0" lang="sr-CS" sz="3200" spc="-1" strike="noStrike">
                <a:solidFill>
                  <a:srgbClr val="000000"/>
                </a:solidFill>
                <a:latin typeface="Constantia"/>
              </a:rPr>
              <a:t>гмижу</a:t>
            </a:r>
            <a:endParaRPr b="0" lang="en-US" sz="3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Rectangle 3"/>
          <p:cNvSpPr/>
          <p:nvPr/>
        </p:nvSpPr>
        <p:spPr>
          <a:xfrm rot="1158000">
            <a:off x="4719240" y="3124080"/>
            <a:ext cx="3077280" cy="914040"/>
          </a:xfrm>
          <a:prstGeom prst="rect">
            <a:avLst/>
          </a:prstGeom>
          <a:gradFill rotWithShape="0">
            <a:gsLst>
              <a:gs pos="0">
                <a:srgbClr val="c2d99c"/>
              </a:gs>
              <a:gs pos="100000">
                <a:srgbClr val="fcfef7"/>
              </a:gs>
            </a:gsLst>
            <a:path path="circle">
              <a:fillToRect l="50000" t="100000" r="50000" b="0"/>
            </a:path>
          </a:gradFill>
          <a:ln>
            <a:solidFill>
              <a:srgbClr val="728b40"/>
            </a:solidFill>
            <a:round/>
          </a:ln>
          <a:effectLst>
            <a:outerShdw algn="ctr" blurRad="57240" dir="5400000" dist="38160" rotWithShape="0">
              <a:schemeClr val="phClr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wrap="none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sr-RS" sz="5400" spc="49" strike="noStrike">
                <a:solidFill>
                  <a:schemeClr val="accent2"/>
                </a:solidFill>
                <a:latin typeface="Constantia"/>
              </a:rPr>
              <a:t>кретање</a:t>
            </a:r>
            <a:endParaRPr b="0" lang="sr-RS" sz="5400" spc="-1" strike="noStrike">
              <a:latin typeface="Arial"/>
            </a:endParaRPr>
          </a:p>
        </p:txBody>
      </p:sp>
    </p:spTree>
  </p:cSld>
  <p:transition>
    <p:circl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22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4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9720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r-RS" sz="5000" spc="-1" strike="noStrike">
                <a:solidFill>
                  <a:srgbClr val="1f497d"/>
                </a:solidFill>
                <a:latin typeface="Calibri"/>
              </a:rPr>
              <a:t>Шта је кретање?</a:t>
            </a:r>
            <a:endParaRPr b="0" lang="en-US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10" name="Picture 2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990720" y="1826640"/>
            <a:ext cx="7543440" cy="4687200"/>
          </a:xfrm>
          <a:prstGeom prst="rect">
            <a:avLst/>
          </a:prstGeom>
          <a:ln w="9525">
            <a:noFill/>
          </a:ln>
        </p:spPr>
      </p:pic>
    </p:spTree>
  </p:cSld>
  <p:transition>
    <p:cut thruBlk="true"/>
  </p:transition>
</p:sld>
</file>

<file path=ppt/theme/theme1.xml><?xml version="1.0" encoding="utf-8"?>
<a:theme xmlns:a="http://schemas.openxmlformats.org/drawingml/2006/main" name="Flow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Flow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Application>LibreOffice/7.4.1.2$Windows_X86_64 LibreOffice_project/3c58a8f3a960df8bc8fd77b461821e42c061c5f0</Application>
  <AppVersion>15.0000</AppVersion>
  <Words>225</Words>
  <Paragraphs>39</Paragraphs>
  <Company>Grizli777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2014-05-05T19:41:50Z</dcterms:created>
  <dc:creator>Natasa Simunovic</dc:creator>
  <dc:description/>
  <dc:language>sr-RS</dc:language>
  <cp:lastModifiedBy>Natasa Simunovic</cp:lastModifiedBy>
  <dcterms:modified xsi:type="dcterms:W3CDTF">2014-05-12T20:50:12Z</dcterms:modified>
  <cp:revision>37</cp:revision>
  <dc:subject/>
  <dc:title>Кретање је свуда око нас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16</vt:i4>
  </property>
</Properties>
</file>